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9"/>
  </p:notesMasterIdLst>
  <p:sldIdLst>
    <p:sldId id="256" r:id="rId2"/>
    <p:sldId id="258" r:id="rId3"/>
    <p:sldId id="311" r:id="rId4"/>
    <p:sldId id="316" r:id="rId5"/>
    <p:sldId id="335" r:id="rId6"/>
    <p:sldId id="312" r:id="rId7"/>
    <p:sldId id="325" r:id="rId8"/>
    <p:sldId id="313" r:id="rId9"/>
    <p:sldId id="326" r:id="rId10"/>
    <p:sldId id="327" r:id="rId11"/>
    <p:sldId id="328" r:id="rId12"/>
    <p:sldId id="331" r:id="rId13"/>
    <p:sldId id="332" r:id="rId14"/>
    <p:sldId id="333" r:id="rId15"/>
    <p:sldId id="314" r:id="rId16"/>
    <p:sldId id="334" r:id="rId17"/>
    <p:sldId id="315" r:id="rId18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20"/>
      <p:bold r:id="rId21"/>
      <p:italic r:id="rId22"/>
      <p:boldItalic r:id="rId23"/>
    </p:embeddedFont>
    <p:embeddedFont>
      <p:font typeface="Poppins Light" panose="00000400000000000000" pitchFamily="2" charset="0"/>
      <p:regular r:id="rId24"/>
      <p:bold r:id="rId25"/>
      <p:italic r:id="rId26"/>
      <p:boldItalic r:id="rId27"/>
    </p:embeddedFont>
    <p:embeddedFont>
      <p:font typeface="Poppins Medium" panose="00000600000000000000" pitchFamily="2" charset="0"/>
      <p:regular r:id="rId28"/>
      <p:bold r:id="rId29"/>
      <p:italic r:id="rId30"/>
      <p:boldItalic r:id="rId31"/>
    </p:embeddedFont>
    <p:embeddedFont>
      <p:font typeface="Poppins SemiBold" panose="000007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2AA1F656-87B5-4746-9D7D-FC8C9210E397}">
          <p14:sldIdLst>
            <p14:sldId id="256"/>
            <p14:sldId id="258"/>
          </p14:sldIdLst>
        </p14:section>
        <p14:section name="Prezentare si Obiectiv" id="{368D4159-AF42-41FE-9CA5-4DA58C2BCA78}">
          <p14:sldIdLst>
            <p14:sldId id="311"/>
            <p14:sldId id="316"/>
            <p14:sldId id="335"/>
          </p14:sldIdLst>
        </p14:section>
        <p14:section name="Tehnologii Utilizate" id="{429D5C3B-0B9D-40E1-9EC3-5D7F1A2DBEC7}">
          <p14:sldIdLst>
            <p14:sldId id="312"/>
            <p14:sldId id="325"/>
          </p14:sldIdLst>
        </p14:section>
        <p14:section name="Functionalitati curente" id="{92CA9302-27FF-47CB-B428-AD5B821EADEC}">
          <p14:sldIdLst>
            <p14:sldId id="313"/>
            <p14:sldId id="326"/>
            <p14:sldId id="327"/>
            <p14:sldId id="328"/>
            <p14:sldId id="331"/>
            <p14:sldId id="332"/>
            <p14:sldId id="333"/>
          </p14:sldIdLst>
        </p14:section>
        <p14:section name="Functionalitati viitoare si imbunatatiri" id="{A45A94E3-2345-400C-8CB6-F9CC089BF56A}">
          <p14:sldIdLst>
            <p14:sldId id="314"/>
            <p14:sldId id="334"/>
          </p14:sldIdLst>
        </p14:section>
        <p14:section name="Final" id="{85EE098F-1595-4B57-B8EC-EEEAB000315F}">
          <p14:sldIdLst>
            <p14:sldId id="31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F979"/>
    <a:srgbClr val="9FB8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C063AD-0573-47A7-8C28-7F71FCBBFC26}">
  <a:tblStyle styleId="{AFC063AD-0573-47A7-8C28-7F71FCBBFC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39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wmf>
</file>

<file path=ppt/media/image11.wmf>
</file>

<file path=ppt/media/image12.png>
</file>

<file path=ppt/media/image2.png>
</file>

<file path=ppt/media/image3.png>
</file>

<file path=ppt/media/image4.png>
</file>

<file path=ppt/media/image5.png>
</file>

<file path=ppt/media/image6.wmf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9260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3675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2714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74249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0281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72265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4562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1907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1750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53347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140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8349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37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510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0157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slide" Target="../slides/slide4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1.xml"/><Relationship Id="rId5" Type="http://schemas.openxmlformats.org/officeDocument/2006/relationships/slide" Target="../slides/slide15.xml"/><Relationship Id="rId4" Type="http://schemas.openxmlformats.org/officeDocument/2006/relationships/slide" Target="../slides/slid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3417100" y="1120350"/>
            <a:ext cx="4190400" cy="210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3388900" y="3355725"/>
            <a:ext cx="42468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2673275" y="2575625"/>
            <a:ext cx="525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title" idx="2" hasCustomPrompt="1"/>
          </p:nvPr>
        </p:nvSpPr>
        <p:spPr>
          <a:xfrm>
            <a:off x="4567625" y="1422725"/>
            <a:ext cx="146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" name="Google Shape;46;p3"/>
          <p:cNvSpPr txBox="1">
            <a:spLocks noGrp="1"/>
          </p:cNvSpPr>
          <p:nvPr>
            <p:ph type="subTitle" idx="1"/>
          </p:nvPr>
        </p:nvSpPr>
        <p:spPr>
          <a:xfrm>
            <a:off x="2673275" y="3352825"/>
            <a:ext cx="52527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>
            <a:spLocks noGrp="1"/>
          </p:cNvSpPr>
          <p:nvPr>
            <p:ph type="title"/>
          </p:nvPr>
        </p:nvSpPr>
        <p:spPr>
          <a:xfrm>
            <a:off x="2391125" y="539400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3"/>
          <p:cNvSpPr txBox="1">
            <a:spLocks noGrp="1"/>
          </p:cNvSpPr>
          <p:nvPr>
            <p:ph type="title" idx="2"/>
          </p:nvPr>
        </p:nvSpPr>
        <p:spPr>
          <a:xfrm>
            <a:off x="3093638" y="1406225"/>
            <a:ext cx="208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4" name="Google Shape;264;p13"/>
          <p:cNvSpPr txBox="1">
            <a:spLocks noGrp="1"/>
          </p:cNvSpPr>
          <p:nvPr>
            <p:ph type="subTitle" idx="1"/>
          </p:nvPr>
        </p:nvSpPr>
        <p:spPr>
          <a:xfrm>
            <a:off x="3093648" y="1992763"/>
            <a:ext cx="208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3"/>
          <p:cNvSpPr txBox="1">
            <a:spLocks noGrp="1"/>
          </p:cNvSpPr>
          <p:nvPr>
            <p:ph type="title" idx="3"/>
          </p:nvPr>
        </p:nvSpPr>
        <p:spPr>
          <a:xfrm>
            <a:off x="6126425" y="1406250"/>
            <a:ext cx="1851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6" name="Google Shape;266;p13"/>
          <p:cNvSpPr txBox="1">
            <a:spLocks noGrp="1"/>
          </p:cNvSpPr>
          <p:nvPr>
            <p:ph type="subTitle" idx="4"/>
          </p:nvPr>
        </p:nvSpPr>
        <p:spPr>
          <a:xfrm>
            <a:off x="6126425" y="1992763"/>
            <a:ext cx="208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13"/>
          <p:cNvSpPr txBox="1">
            <a:spLocks noGrp="1"/>
          </p:cNvSpPr>
          <p:nvPr>
            <p:ph type="title" idx="5"/>
          </p:nvPr>
        </p:nvSpPr>
        <p:spPr>
          <a:xfrm>
            <a:off x="3093638" y="2807197"/>
            <a:ext cx="208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6"/>
          </p:nvPr>
        </p:nvSpPr>
        <p:spPr>
          <a:xfrm>
            <a:off x="3093648" y="3393718"/>
            <a:ext cx="208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7"/>
          </p:nvPr>
        </p:nvSpPr>
        <p:spPr>
          <a:xfrm>
            <a:off x="6126425" y="2807188"/>
            <a:ext cx="208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8"/>
          </p:nvPr>
        </p:nvSpPr>
        <p:spPr>
          <a:xfrm>
            <a:off x="6126425" y="3393712"/>
            <a:ext cx="208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9" hasCustomPrompt="1"/>
          </p:nvPr>
        </p:nvSpPr>
        <p:spPr>
          <a:xfrm>
            <a:off x="2374469" y="1665900"/>
            <a:ext cx="6786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>
            <a:spLocks noGrp="1"/>
          </p:cNvSpPr>
          <p:nvPr>
            <p:ph type="title" idx="13" hasCustomPrompt="1"/>
          </p:nvPr>
        </p:nvSpPr>
        <p:spPr>
          <a:xfrm>
            <a:off x="2374400" y="3066850"/>
            <a:ext cx="6786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14" hasCustomPrompt="1"/>
          </p:nvPr>
        </p:nvSpPr>
        <p:spPr>
          <a:xfrm>
            <a:off x="5447825" y="1665900"/>
            <a:ext cx="6786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15" hasCustomPrompt="1"/>
          </p:nvPr>
        </p:nvSpPr>
        <p:spPr>
          <a:xfrm>
            <a:off x="5447825" y="3062350"/>
            <a:ext cx="678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30"/>
          <p:cNvSpPr/>
          <p:nvPr/>
        </p:nvSpPr>
        <p:spPr>
          <a:xfrm>
            <a:off x="5511937" y="227671"/>
            <a:ext cx="2491200" cy="251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" name="Google Shape;765;p30"/>
          <p:cNvGrpSpPr/>
          <p:nvPr/>
        </p:nvGrpSpPr>
        <p:grpSpPr>
          <a:xfrm>
            <a:off x="8107044" y="247440"/>
            <a:ext cx="323388" cy="211832"/>
            <a:chOff x="7981350" y="540875"/>
            <a:chExt cx="445500" cy="291779"/>
          </a:xfrm>
        </p:grpSpPr>
        <p:sp>
          <p:nvSpPr>
            <p:cNvPr id="766" name="Google Shape;766;p30"/>
            <p:cNvSpPr/>
            <p:nvPr/>
          </p:nvSpPr>
          <p:spPr>
            <a:xfrm>
              <a:off x="7981350" y="540875"/>
              <a:ext cx="445500" cy="3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0"/>
            <p:cNvSpPr/>
            <p:nvPr/>
          </p:nvSpPr>
          <p:spPr>
            <a:xfrm>
              <a:off x="7981350" y="667114"/>
              <a:ext cx="445500" cy="3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0"/>
            <p:cNvSpPr/>
            <p:nvPr/>
          </p:nvSpPr>
          <p:spPr>
            <a:xfrm>
              <a:off x="7981350" y="793354"/>
              <a:ext cx="445500" cy="3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30"/>
          <p:cNvGrpSpPr/>
          <p:nvPr/>
        </p:nvGrpSpPr>
        <p:grpSpPr>
          <a:xfrm>
            <a:off x="7742331" y="283445"/>
            <a:ext cx="146689" cy="139689"/>
            <a:chOff x="590233" y="2668119"/>
            <a:chExt cx="56685" cy="54487"/>
          </a:xfrm>
        </p:grpSpPr>
        <p:sp>
          <p:nvSpPr>
            <p:cNvPr id="770" name="Google Shape;770;p30"/>
            <p:cNvSpPr/>
            <p:nvPr/>
          </p:nvSpPr>
          <p:spPr>
            <a:xfrm>
              <a:off x="590233" y="2668119"/>
              <a:ext cx="48504" cy="44139"/>
            </a:xfrm>
            <a:custGeom>
              <a:avLst/>
              <a:gdLst/>
              <a:ahLst/>
              <a:cxnLst/>
              <a:rect l="l" t="t" r="r" b="b"/>
              <a:pathLst>
                <a:path w="1589" h="1446" extrusionOk="0">
                  <a:moveTo>
                    <a:pt x="795" y="143"/>
                  </a:moveTo>
                  <a:cubicBezTo>
                    <a:pt x="946" y="143"/>
                    <a:pt x="1089" y="205"/>
                    <a:pt x="1205" y="312"/>
                  </a:cubicBezTo>
                  <a:cubicBezTo>
                    <a:pt x="1428" y="535"/>
                    <a:pt x="1428" y="910"/>
                    <a:pt x="1205" y="1133"/>
                  </a:cubicBezTo>
                  <a:cubicBezTo>
                    <a:pt x="1094" y="1245"/>
                    <a:pt x="946" y="1300"/>
                    <a:pt x="799" y="1300"/>
                  </a:cubicBezTo>
                  <a:cubicBezTo>
                    <a:pt x="652" y="1300"/>
                    <a:pt x="505" y="1245"/>
                    <a:pt x="393" y="1133"/>
                  </a:cubicBezTo>
                  <a:cubicBezTo>
                    <a:pt x="161" y="910"/>
                    <a:pt x="161" y="535"/>
                    <a:pt x="393" y="312"/>
                  </a:cubicBezTo>
                  <a:cubicBezTo>
                    <a:pt x="500" y="205"/>
                    <a:pt x="652" y="143"/>
                    <a:pt x="795" y="143"/>
                  </a:cubicBezTo>
                  <a:close/>
                  <a:moveTo>
                    <a:pt x="799" y="0"/>
                  </a:moveTo>
                  <a:cubicBezTo>
                    <a:pt x="614" y="0"/>
                    <a:pt x="429" y="72"/>
                    <a:pt x="286" y="214"/>
                  </a:cubicBezTo>
                  <a:cubicBezTo>
                    <a:pt x="1" y="491"/>
                    <a:pt x="1" y="955"/>
                    <a:pt x="286" y="1231"/>
                  </a:cubicBezTo>
                  <a:cubicBezTo>
                    <a:pt x="429" y="1374"/>
                    <a:pt x="616" y="1445"/>
                    <a:pt x="795" y="1445"/>
                  </a:cubicBezTo>
                  <a:cubicBezTo>
                    <a:pt x="982" y="1445"/>
                    <a:pt x="1169" y="1374"/>
                    <a:pt x="1312" y="1231"/>
                  </a:cubicBezTo>
                  <a:cubicBezTo>
                    <a:pt x="1589" y="955"/>
                    <a:pt x="1589" y="491"/>
                    <a:pt x="1312" y="214"/>
                  </a:cubicBezTo>
                  <a:cubicBezTo>
                    <a:pt x="1169" y="72"/>
                    <a:pt x="984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0"/>
            <p:cNvSpPr/>
            <p:nvPr/>
          </p:nvSpPr>
          <p:spPr>
            <a:xfrm>
              <a:off x="627015" y="2702704"/>
              <a:ext cx="19902" cy="19902"/>
            </a:xfrm>
            <a:custGeom>
              <a:avLst/>
              <a:gdLst/>
              <a:ahLst/>
              <a:cxnLst/>
              <a:rect l="l" t="t" r="r" b="b"/>
              <a:pathLst>
                <a:path w="652" h="652" extrusionOk="0">
                  <a:moveTo>
                    <a:pt x="107" y="0"/>
                  </a:moveTo>
                  <a:lnTo>
                    <a:pt x="0" y="98"/>
                  </a:lnTo>
                  <a:lnTo>
                    <a:pt x="553" y="651"/>
                  </a:lnTo>
                  <a:lnTo>
                    <a:pt x="651" y="544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" name="Google Shape;772;p30"/>
          <p:cNvSpPr/>
          <p:nvPr/>
        </p:nvSpPr>
        <p:spPr>
          <a:xfrm>
            <a:off x="175" y="4362425"/>
            <a:ext cx="9144000" cy="786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0"/>
          <p:cNvSpPr/>
          <p:nvPr/>
        </p:nvSpPr>
        <p:spPr>
          <a:xfrm>
            <a:off x="526167" y="4573850"/>
            <a:ext cx="354900" cy="354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0"/>
          <p:cNvSpPr txBox="1"/>
          <p:nvPr/>
        </p:nvSpPr>
        <p:spPr>
          <a:xfrm>
            <a:off x="887416" y="4599625"/>
            <a:ext cx="17448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Mars Is a Cold Place</a:t>
            </a:r>
            <a:endParaRPr sz="1000">
              <a:solidFill>
                <a:srgbClr val="FFFFFF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775" name="Google Shape;775;p30"/>
          <p:cNvSpPr txBox="1"/>
          <p:nvPr/>
        </p:nvSpPr>
        <p:spPr>
          <a:xfrm>
            <a:off x="887416" y="4749350"/>
            <a:ext cx="10515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15th Planet</a:t>
            </a:r>
            <a:endParaRPr sz="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776" name="Google Shape;776;p30"/>
          <p:cNvGrpSpPr/>
          <p:nvPr/>
        </p:nvGrpSpPr>
        <p:grpSpPr>
          <a:xfrm>
            <a:off x="4504042" y="4522157"/>
            <a:ext cx="2469817" cy="251415"/>
            <a:chOff x="4885042" y="4630334"/>
            <a:chExt cx="2469817" cy="251415"/>
          </a:xfrm>
        </p:grpSpPr>
        <p:sp>
          <p:nvSpPr>
            <p:cNvPr id="777" name="Google Shape;777;p30"/>
            <p:cNvSpPr/>
            <p:nvPr/>
          </p:nvSpPr>
          <p:spPr>
            <a:xfrm>
              <a:off x="4885042" y="4711368"/>
              <a:ext cx="115200" cy="88562"/>
            </a:xfrm>
            <a:custGeom>
              <a:avLst/>
              <a:gdLst/>
              <a:ahLst/>
              <a:cxnLst/>
              <a:rect l="l" t="t" r="r" b="b"/>
              <a:pathLst>
                <a:path w="17930" h="13784" extrusionOk="0">
                  <a:moveTo>
                    <a:pt x="12887" y="1"/>
                  </a:moveTo>
                  <a:cubicBezTo>
                    <a:pt x="11206" y="1"/>
                    <a:pt x="9861" y="897"/>
                    <a:pt x="8965" y="2018"/>
                  </a:cubicBezTo>
                  <a:cubicBezTo>
                    <a:pt x="7956" y="897"/>
                    <a:pt x="6612" y="1"/>
                    <a:pt x="5043" y="1"/>
                  </a:cubicBezTo>
                  <a:cubicBezTo>
                    <a:pt x="2241" y="1"/>
                    <a:pt x="0" y="2242"/>
                    <a:pt x="0" y="5043"/>
                  </a:cubicBezTo>
                  <a:cubicBezTo>
                    <a:pt x="0" y="6500"/>
                    <a:pt x="560" y="7733"/>
                    <a:pt x="1457" y="8517"/>
                  </a:cubicBezTo>
                  <a:cubicBezTo>
                    <a:pt x="2241" y="9413"/>
                    <a:pt x="5603" y="12103"/>
                    <a:pt x="8853" y="13784"/>
                  </a:cubicBezTo>
                  <a:cubicBezTo>
                    <a:pt x="11766" y="11879"/>
                    <a:pt x="15464" y="9413"/>
                    <a:pt x="16249" y="8517"/>
                  </a:cubicBezTo>
                  <a:cubicBezTo>
                    <a:pt x="17257" y="7733"/>
                    <a:pt x="17817" y="6276"/>
                    <a:pt x="17817" y="4931"/>
                  </a:cubicBezTo>
                  <a:cubicBezTo>
                    <a:pt x="17929" y="2242"/>
                    <a:pt x="15688" y="1"/>
                    <a:pt x="12887" y="1"/>
                  </a:cubicBezTo>
                  <a:close/>
                </a:path>
              </a:pathLst>
            </a:custGeom>
            <a:gradFill>
              <a:gsLst>
                <a:gs pos="0">
                  <a:srgbClr val="DDFFB2"/>
                </a:gs>
                <a:gs pos="50000">
                  <a:srgbClr val="D5F979"/>
                </a:gs>
                <a:gs pos="100000">
                  <a:srgbClr val="A9F5B4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8" name="Google Shape;778;p30"/>
            <p:cNvGrpSpPr/>
            <p:nvPr/>
          </p:nvGrpSpPr>
          <p:grpSpPr>
            <a:xfrm>
              <a:off x="7259094" y="4707805"/>
              <a:ext cx="95765" cy="95765"/>
              <a:chOff x="5925100" y="2102500"/>
              <a:chExt cx="372625" cy="372625"/>
            </a:xfrm>
          </p:grpSpPr>
          <p:sp>
            <p:nvSpPr>
              <p:cNvPr id="779" name="Google Shape;779;p30"/>
              <p:cNvSpPr/>
              <p:nvPr/>
            </p:nvSpPr>
            <p:spPr>
              <a:xfrm>
                <a:off x="5925100" y="2102500"/>
                <a:ext cx="372625" cy="372625"/>
              </a:xfrm>
              <a:custGeom>
                <a:avLst/>
                <a:gdLst/>
                <a:ahLst/>
                <a:cxnLst/>
                <a:rect l="l" t="t" r="r" b="b"/>
                <a:pathLst>
                  <a:path w="14905" h="14905" extrusionOk="0">
                    <a:moveTo>
                      <a:pt x="14904" y="7396"/>
                    </a:moveTo>
                    <a:cubicBezTo>
                      <a:pt x="14904" y="11542"/>
                      <a:pt x="11542" y="14904"/>
                      <a:pt x="7396" y="14904"/>
                    </a:cubicBezTo>
                    <a:cubicBezTo>
                      <a:pt x="3362" y="14904"/>
                      <a:pt x="0" y="11542"/>
                      <a:pt x="0" y="7396"/>
                    </a:cubicBezTo>
                    <a:cubicBezTo>
                      <a:pt x="0" y="3362"/>
                      <a:pt x="3362" y="0"/>
                      <a:pt x="7396" y="0"/>
                    </a:cubicBezTo>
                    <a:cubicBezTo>
                      <a:pt x="11542" y="0"/>
                      <a:pt x="14904" y="3362"/>
                      <a:pt x="14904" y="7396"/>
                    </a:cubicBezTo>
                    <a:close/>
                  </a:path>
                </a:pathLst>
              </a:custGeom>
              <a:gradFill>
                <a:gsLst>
                  <a:gs pos="0">
                    <a:srgbClr val="DDFFB2"/>
                  </a:gs>
                  <a:gs pos="50000">
                    <a:srgbClr val="D5F979"/>
                  </a:gs>
                  <a:gs pos="100000">
                    <a:srgbClr val="A9F5B4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0"/>
              <p:cNvSpPr/>
              <p:nvPr/>
            </p:nvSpPr>
            <p:spPr>
              <a:xfrm>
                <a:off x="6110000" y="2214550"/>
                <a:ext cx="25" cy="151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6052" fill="none" extrusionOk="0">
                    <a:moveTo>
                      <a:pt x="0" y="1"/>
                    </a:moveTo>
                    <a:lnTo>
                      <a:pt x="0" y="6052"/>
                    </a:lnTo>
                  </a:path>
                </a:pathLst>
              </a:custGeom>
              <a:gradFill>
                <a:gsLst>
                  <a:gs pos="0">
                    <a:srgbClr val="DDFFB2"/>
                  </a:gs>
                  <a:gs pos="50000">
                    <a:srgbClr val="D5F979"/>
                  </a:gs>
                  <a:gs pos="100000">
                    <a:srgbClr val="A9F5B4"/>
                  </a:gs>
                </a:gsLst>
                <a:lin ang="10800025" scaled="0"/>
              </a:gradFill>
              <a:ln w="9525" cap="flat" cmpd="sng">
                <a:solidFill>
                  <a:srgbClr val="2A2747"/>
                </a:solidFill>
                <a:prstDash val="solid"/>
                <a:miter lim="11205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0"/>
              <p:cNvSpPr/>
              <p:nvPr/>
            </p:nvSpPr>
            <p:spPr>
              <a:xfrm>
                <a:off x="6034350" y="2287400"/>
                <a:ext cx="151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1" fill="none" extrusionOk="0">
                    <a:moveTo>
                      <a:pt x="6052" y="0"/>
                    </a:moveTo>
                    <a:lnTo>
                      <a:pt x="1" y="0"/>
                    </a:lnTo>
                  </a:path>
                </a:pathLst>
              </a:custGeom>
              <a:gradFill>
                <a:gsLst>
                  <a:gs pos="0">
                    <a:srgbClr val="DDFFB2"/>
                  </a:gs>
                  <a:gs pos="50000">
                    <a:srgbClr val="D5F979"/>
                  </a:gs>
                  <a:gs pos="100000">
                    <a:srgbClr val="A9F5B4"/>
                  </a:gs>
                </a:gsLst>
                <a:lin ang="10800025" scaled="0"/>
              </a:gradFill>
              <a:ln w="9525" cap="flat" cmpd="sng">
                <a:solidFill>
                  <a:srgbClr val="2A2747"/>
                </a:solidFill>
                <a:prstDash val="solid"/>
                <a:miter lim="11205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2" name="Google Shape;782;p30"/>
            <p:cNvGrpSpPr/>
            <p:nvPr/>
          </p:nvGrpSpPr>
          <p:grpSpPr>
            <a:xfrm>
              <a:off x="6004324" y="4630334"/>
              <a:ext cx="251415" cy="251415"/>
              <a:chOff x="5664289" y="4604097"/>
              <a:chExt cx="302399" cy="302399"/>
            </a:xfrm>
          </p:grpSpPr>
          <p:sp>
            <p:nvSpPr>
              <p:cNvPr id="783" name="Google Shape;783;p30"/>
              <p:cNvSpPr/>
              <p:nvPr/>
            </p:nvSpPr>
            <p:spPr>
              <a:xfrm>
                <a:off x="5664289" y="4604097"/>
                <a:ext cx="302399" cy="302399"/>
              </a:xfrm>
              <a:custGeom>
                <a:avLst/>
                <a:gdLst/>
                <a:ahLst/>
                <a:cxnLst/>
                <a:rect l="l" t="t" r="r" b="b"/>
                <a:pathLst>
                  <a:path w="47066" h="47066" extrusionOk="0">
                    <a:moveTo>
                      <a:pt x="47066" y="23533"/>
                    </a:moveTo>
                    <a:cubicBezTo>
                      <a:pt x="47066" y="36532"/>
                      <a:pt x="36532" y="47065"/>
                      <a:pt x="23533" y="47065"/>
                    </a:cubicBezTo>
                    <a:cubicBezTo>
                      <a:pt x="10534" y="47065"/>
                      <a:pt x="1" y="36532"/>
                      <a:pt x="1" y="23533"/>
                    </a:cubicBezTo>
                    <a:cubicBezTo>
                      <a:pt x="1" y="10534"/>
                      <a:pt x="10534" y="1"/>
                      <a:pt x="23533" y="1"/>
                    </a:cubicBezTo>
                    <a:cubicBezTo>
                      <a:pt x="36532" y="1"/>
                      <a:pt x="47066" y="10534"/>
                      <a:pt x="47066" y="23533"/>
                    </a:cubicBezTo>
                    <a:close/>
                  </a:path>
                </a:pathLst>
              </a:custGeom>
              <a:gradFill>
                <a:gsLst>
                  <a:gs pos="0">
                    <a:srgbClr val="DDFFB2"/>
                  </a:gs>
                  <a:gs pos="50000">
                    <a:srgbClr val="D5F979"/>
                  </a:gs>
                  <a:gs pos="100000">
                    <a:srgbClr val="A9F5B4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0"/>
              <p:cNvSpPr/>
              <p:nvPr/>
            </p:nvSpPr>
            <p:spPr>
              <a:xfrm>
                <a:off x="5787402" y="4712088"/>
                <a:ext cx="89288" cy="102961"/>
              </a:xfrm>
              <a:custGeom>
                <a:avLst/>
                <a:gdLst/>
                <a:ahLst/>
                <a:cxnLst/>
                <a:rect l="l" t="t" r="r" b="b"/>
                <a:pathLst>
                  <a:path w="13897" h="16025" extrusionOk="0">
                    <a:moveTo>
                      <a:pt x="1" y="1"/>
                    </a:moveTo>
                    <a:lnTo>
                      <a:pt x="1" y="16025"/>
                    </a:lnTo>
                    <a:lnTo>
                      <a:pt x="13896" y="80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716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5" name="Google Shape;785;p30"/>
            <p:cNvGrpSpPr/>
            <p:nvPr/>
          </p:nvGrpSpPr>
          <p:grpSpPr>
            <a:xfrm>
              <a:off x="6722136" y="4721484"/>
              <a:ext cx="70559" cy="69120"/>
              <a:chOff x="4815725" y="2155725"/>
              <a:chExt cx="274550" cy="268950"/>
            </a:xfrm>
          </p:grpSpPr>
          <p:sp>
            <p:nvSpPr>
              <p:cNvPr id="786" name="Google Shape;786;p30"/>
              <p:cNvSpPr/>
              <p:nvPr/>
            </p:nvSpPr>
            <p:spPr>
              <a:xfrm>
                <a:off x="4815725" y="2155725"/>
                <a:ext cx="235350" cy="268950"/>
              </a:xfrm>
              <a:custGeom>
                <a:avLst/>
                <a:gdLst/>
                <a:ahLst/>
                <a:cxnLst/>
                <a:rect l="l" t="t" r="r" b="b"/>
                <a:pathLst>
                  <a:path w="9414" h="10758" extrusionOk="0">
                    <a:moveTo>
                      <a:pt x="0" y="0"/>
                    </a:moveTo>
                    <a:lnTo>
                      <a:pt x="0" y="10758"/>
                    </a:lnTo>
                    <a:lnTo>
                      <a:pt x="9413" y="52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0"/>
              <p:cNvSpPr/>
              <p:nvPr/>
            </p:nvSpPr>
            <p:spPr>
              <a:xfrm>
                <a:off x="5042625" y="2155725"/>
                <a:ext cx="47650" cy="2689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0758" extrusionOk="0">
                    <a:moveTo>
                      <a:pt x="1" y="0"/>
                    </a:moveTo>
                    <a:lnTo>
                      <a:pt x="1" y="10758"/>
                    </a:lnTo>
                    <a:lnTo>
                      <a:pt x="1906" y="10758"/>
                    </a:lnTo>
                    <a:lnTo>
                      <a:pt x="19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8" name="Google Shape;788;p30"/>
            <p:cNvGrpSpPr/>
            <p:nvPr/>
          </p:nvGrpSpPr>
          <p:grpSpPr>
            <a:xfrm>
              <a:off x="5466640" y="4721484"/>
              <a:ext cx="71285" cy="69120"/>
              <a:chOff x="2636175" y="2155725"/>
              <a:chExt cx="277375" cy="268950"/>
            </a:xfrm>
          </p:grpSpPr>
          <p:sp>
            <p:nvSpPr>
              <p:cNvPr id="789" name="Google Shape;789;p30"/>
              <p:cNvSpPr/>
              <p:nvPr/>
            </p:nvSpPr>
            <p:spPr>
              <a:xfrm>
                <a:off x="2678200" y="2155725"/>
                <a:ext cx="235350" cy="268950"/>
              </a:xfrm>
              <a:custGeom>
                <a:avLst/>
                <a:gdLst/>
                <a:ahLst/>
                <a:cxnLst/>
                <a:rect l="l" t="t" r="r" b="b"/>
                <a:pathLst>
                  <a:path w="9414" h="10758" extrusionOk="0">
                    <a:moveTo>
                      <a:pt x="9413" y="0"/>
                    </a:moveTo>
                    <a:lnTo>
                      <a:pt x="0" y="5267"/>
                    </a:lnTo>
                    <a:lnTo>
                      <a:pt x="9413" y="10758"/>
                    </a:lnTo>
                    <a:lnTo>
                      <a:pt x="94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0"/>
              <p:cNvSpPr/>
              <p:nvPr/>
            </p:nvSpPr>
            <p:spPr>
              <a:xfrm>
                <a:off x="2636175" y="2155725"/>
                <a:ext cx="50450" cy="268950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0758" extrusionOk="0">
                    <a:moveTo>
                      <a:pt x="0" y="0"/>
                    </a:moveTo>
                    <a:lnTo>
                      <a:pt x="0" y="10758"/>
                    </a:lnTo>
                    <a:lnTo>
                      <a:pt x="2017" y="10758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1" name="Google Shape;791;p30"/>
          <p:cNvGrpSpPr/>
          <p:nvPr/>
        </p:nvGrpSpPr>
        <p:grpSpPr>
          <a:xfrm>
            <a:off x="2705200" y="4862825"/>
            <a:ext cx="6067500" cy="89400"/>
            <a:chOff x="2705200" y="4934263"/>
            <a:chExt cx="6067500" cy="89400"/>
          </a:xfrm>
        </p:grpSpPr>
        <p:cxnSp>
          <p:nvCxnSpPr>
            <p:cNvPr id="792" name="Google Shape;792;p30"/>
            <p:cNvCxnSpPr/>
            <p:nvPr/>
          </p:nvCxnSpPr>
          <p:spPr>
            <a:xfrm>
              <a:off x="2705200" y="4980950"/>
              <a:ext cx="6067500" cy="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3" name="Google Shape;793;p30"/>
            <p:cNvCxnSpPr/>
            <p:nvPr/>
          </p:nvCxnSpPr>
          <p:spPr>
            <a:xfrm>
              <a:off x="2705200" y="4980950"/>
              <a:ext cx="4269000" cy="0"/>
            </a:xfrm>
            <a:prstGeom prst="straightConnector1">
              <a:avLst/>
            </a:prstGeom>
            <a:noFill/>
            <a:ln w="28575" cap="flat" cmpd="sng">
              <a:solidFill>
                <a:srgbClr val="88C59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94" name="Google Shape;794;p30"/>
            <p:cNvSpPr/>
            <p:nvPr/>
          </p:nvSpPr>
          <p:spPr>
            <a:xfrm>
              <a:off x="6918125" y="4934263"/>
              <a:ext cx="89400" cy="89400"/>
            </a:xfrm>
            <a:prstGeom prst="ellipse">
              <a:avLst/>
            </a:prstGeom>
            <a:solidFill>
              <a:srgbClr val="88C5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" name="Google Shape;795;p30"/>
          <p:cNvSpPr txBox="1"/>
          <p:nvPr/>
        </p:nvSpPr>
        <p:spPr>
          <a:xfrm>
            <a:off x="2705193" y="4698800"/>
            <a:ext cx="2514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2:54</a:t>
            </a:r>
            <a:endParaRPr sz="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6" name="Google Shape;796;p30"/>
          <p:cNvSpPr txBox="1"/>
          <p:nvPr/>
        </p:nvSpPr>
        <p:spPr>
          <a:xfrm>
            <a:off x="8521293" y="4698800"/>
            <a:ext cx="2514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3:49</a:t>
            </a:r>
            <a:endParaRPr sz="8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797" name="Google Shape;797;p30"/>
          <p:cNvGrpSpPr/>
          <p:nvPr/>
        </p:nvGrpSpPr>
        <p:grpSpPr>
          <a:xfrm>
            <a:off x="0" y="234600"/>
            <a:ext cx="2168006" cy="3817925"/>
            <a:chOff x="0" y="184950"/>
            <a:chExt cx="2489100" cy="4773600"/>
          </a:xfrm>
        </p:grpSpPr>
        <p:sp>
          <p:nvSpPr>
            <p:cNvPr id="798" name="Google Shape;798;p30"/>
            <p:cNvSpPr/>
            <p:nvPr/>
          </p:nvSpPr>
          <p:spPr>
            <a:xfrm>
              <a:off x="0" y="184950"/>
              <a:ext cx="1243800" cy="4773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61500" y="4359200"/>
              <a:ext cx="475800" cy="475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0" y="184950"/>
              <a:ext cx="2489100" cy="4773600"/>
            </a:xfrm>
            <a:prstGeom prst="roundRect">
              <a:avLst>
                <a:gd name="adj" fmla="val 1114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" name="Google Shape;801;p30"/>
          <p:cNvSpPr txBox="1"/>
          <p:nvPr/>
        </p:nvSpPr>
        <p:spPr>
          <a:xfrm>
            <a:off x="429284" y="1207613"/>
            <a:ext cx="11862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PLAYLIST</a:t>
            </a:r>
            <a:endParaRPr sz="1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802" name="Google Shape;802;p30"/>
          <p:cNvGrpSpPr/>
          <p:nvPr/>
        </p:nvGrpSpPr>
        <p:grpSpPr>
          <a:xfrm>
            <a:off x="156230" y="1265599"/>
            <a:ext cx="222708" cy="222689"/>
            <a:chOff x="4436963" y="889641"/>
            <a:chExt cx="363309" cy="363278"/>
          </a:xfrm>
        </p:grpSpPr>
        <p:sp>
          <p:nvSpPr>
            <p:cNvPr id="803" name="Google Shape;803;p30"/>
            <p:cNvSpPr/>
            <p:nvPr/>
          </p:nvSpPr>
          <p:spPr>
            <a:xfrm>
              <a:off x="4565503" y="978133"/>
              <a:ext cx="135897" cy="186569"/>
            </a:xfrm>
            <a:custGeom>
              <a:avLst/>
              <a:gdLst/>
              <a:ahLst/>
              <a:cxnLst/>
              <a:rect l="l" t="t" r="r" b="b"/>
              <a:pathLst>
                <a:path w="4452" h="6112" extrusionOk="0">
                  <a:moveTo>
                    <a:pt x="696" y="1330"/>
                  </a:moveTo>
                  <a:lnTo>
                    <a:pt x="3212" y="3051"/>
                  </a:lnTo>
                  <a:lnTo>
                    <a:pt x="696" y="4782"/>
                  </a:lnTo>
                  <a:lnTo>
                    <a:pt x="696" y="1330"/>
                  </a:lnTo>
                  <a:close/>
                  <a:moveTo>
                    <a:pt x="0" y="0"/>
                  </a:moveTo>
                  <a:lnTo>
                    <a:pt x="0" y="6111"/>
                  </a:lnTo>
                  <a:lnTo>
                    <a:pt x="4452" y="30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4436963" y="889641"/>
              <a:ext cx="363309" cy="363278"/>
            </a:xfrm>
            <a:custGeom>
              <a:avLst/>
              <a:gdLst/>
              <a:ahLst/>
              <a:cxnLst/>
              <a:rect l="l" t="t" r="r" b="b"/>
              <a:pathLst>
                <a:path w="11902" h="11901" extrusionOk="0">
                  <a:moveTo>
                    <a:pt x="5951" y="705"/>
                  </a:moveTo>
                  <a:cubicBezTo>
                    <a:pt x="8850" y="705"/>
                    <a:pt x="11205" y="3060"/>
                    <a:pt x="11205" y="5950"/>
                  </a:cubicBezTo>
                  <a:cubicBezTo>
                    <a:pt x="11205" y="8850"/>
                    <a:pt x="8850" y="11205"/>
                    <a:pt x="5951" y="11205"/>
                  </a:cubicBezTo>
                  <a:cubicBezTo>
                    <a:pt x="3051" y="11205"/>
                    <a:pt x="696" y="8850"/>
                    <a:pt x="696" y="5950"/>
                  </a:cubicBezTo>
                  <a:cubicBezTo>
                    <a:pt x="696" y="3060"/>
                    <a:pt x="3051" y="705"/>
                    <a:pt x="5951" y="705"/>
                  </a:cubicBezTo>
                  <a:close/>
                  <a:moveTo>
                    <a:pt x="5951" y="0"/>
                  </a:moveTo>
                  <a:cubicBezTo>
                    <a:pt x="2677" y="0"/>
                    <a:pt x="0" y="2676"/>
                    <a:pt x="0" y="5950"/>
                  </a:cubicBezTo>
                  <a:cubicBezTo>
                    <a:pt x="0" y="9233"/>
                    <a:pt x="2677" y="11901"/>
                    <a:pt x="5951" y="11901"/>
                  </a:cubicBezTo>
                  <a:cubicBezTo>
                    <a:pt x="9225" y="11901"/>
                    <a:pt x="11901" y="9233"/>
                    <a:pt x="11901" y="5950"/>
                  </a:cubicBezTo>
                  <a:cubicBezTo>
                    <a:pt x="11901" y="2676"/>
                    <a:pt x="9225" y="0"/>
                    <a:pt x="5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Google Shape;805;p30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0">
            <a:hlinkClick r:id="rId3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TABLE OF CONTENTS</a:t>
            </a:r>
            <a:endParaRPr sz="1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7" name="Google Shape;807;p30"/>
          <p:cNvSpPr/>
          <p:nvPr/>
        </p:nvSpPr>
        <p:spPr>
          <a:xfrm>
            <a:off x="523226" y="1589567"/>
            <a:ext cx="329100" cy="3291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0025" scaled="0"/>
          </a:gra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7162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01</a:t>
            </a:r>
            <a:endParaRPr>
              <a:solidFill>
                <a:srgbClr val="17162E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808" name="Google Shape;808;p30">
            <a:hlinkClick r:id="rId4" action="ppaction://hlinksldjump"/>
          </p:cNvPr>
          <p:cNvSpPr txBox="1"/>
          <p:nvPr/>
        </p:nvSpPr>
        <p:spPr>
          <a:xfrm>
            <a:off x="917288" y="1516217"/>
            <a:ext cx="12507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chemeClr val="lt1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Problem Vs Solution</a:t>
            </a:r>
            <a:endParaRPr sz="12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809" name="Google Shape;809;p30">
            <a:hlinkClick r:id="rId5" action="ppaction://hlinksldjump"/>
          </p:cNvPr>
          <p:cNvSpPr txBox="1"/>
          <p:nvPr/>
        </p:nvSpPr>
        <p:spPr>
          <a:xfrm>
            <a:off x="917288" y="2026442"/>
            <a:ext cx="11076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chemeClr val="lt1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Main Product</a:t>
            </a:r>
            <a:endParaRPr sz="12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810" name="Google Shape;810;p30">
            <a:hlinkClick r:id="" action="ppaction://noaction"/>
          </p:cNvPr>
          <p:cNvSpPr txBox="1"/>
          <p:nvPr/>
        </p:nvSpPr>
        <p:spPr>
          <a:xfrm>
            <a:off x="917288" y="2536667"/>
            <a:ext cx="12507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chemeClr val="lt1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Market &amp; Competition</a:t>
            </a:r>
            <a:endParaRPr sz="12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811" name="Google Shape;811;p30">
            <a:hlinkClick r:id="" action="ppaction://noaction"/>
          </p:cNvPr>
          <p:cNvSpPr txBox="1"/>
          <p:nvPr/>
        </p:nvSpPr>
        <p:spPr>
          <a:xfrm>
            <a:off x="917288" y="3046892"/>
            <a:ext cx="11076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chemeClr val="lt1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Business Model</a:t>
            </a:r>
            <a:endParaRPr sz="1200" i="1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cxnSp>
        <p:nvCxnSpPr>
          <p:cNvPr id="812" name="Google Shape;812;p30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3" name="Google Shape;813;p30"/>
          <p:cNvCxnSpPr/>
          <p:nvPr/>
        </p:nvCxnSpPr>
        <p:spPr>
          <a:xfrm rot="10800000">
            <a:off x="75" y="11458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4" name="Google Shape;814;p30"/>
          <p:cNvCxnSpPr/>
          <p:nvPr/>
        </p:nvCxnSpPr>
        <p:spPr>
          <a:xfrm rot="10800000">
            <a:off x="75" y="3615996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5" name="Google Shape;815;p30"/>
          <p:cNvSpPr/>
          <p:nvPr/>
        </p:nvSpPr>
        <p:spPr>
          <a:xfrm>
            <a:off x="523226" y="2099792"/>
            <a:ext cx="329100" cy="3291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0025" scaled="0"/>
          </a:gra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7162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02</a:t>
            </a:r>
            <a:endParaRPr>
              <a:solidFill>
                <a:srgbClr val="17162E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816" name="Google Shape;816;p30"/>
          <p:cNvSpPr/>
          <p:nvPr/>
        </p:nvSpPr>
        <p:spPr>
          <a:xfrm>
            <a:off x="523226" y="2610017"/>
            <a:ext cx="329100" cy="3291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0025" scaled="0"/>
          </a:gra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7162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03</a:t>
            </a:r>
            <a:endParaRPr>
              <a:solidFill>
                <a:srgbClr val="17162E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817" name="Google Shape;817;p30"/>
          <p:cNvSpPr/>
          <p:nvPr/>
        </p:nvSpPr>
        <p:spPr>
          <a:xfrm>
            <a:off x="523226" y="3120242"/>
            <a:ext cx="329100" cy="3291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0025" scaled="0"/>
          </a:gra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7162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04</a:t>
            </a:r>
            <a:endParaRPr>
              <a:solidFill>
                <a:srgbClr val="17162E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818" name="Google Shape;818;p30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" name="Google Shape;819;p30"/>
          <p:cNvGrpSpPr/>
          <p:nvPr/>
        </p:nvGrpSpPr>
        <p:grpSpPr>
          <a:xfrm>
            <a:off x="171571" y="3727018"/>
            <a:ext cx="192025" cy="201167"/>
            <a:chOff x="848108" y="2667020"/>
            <a:chExt cx="53144" cy="56135"/>
          </a:xfrm>
        </p:grpSpPr>
        <p:sp>
          <p:nvSpPr>
            <p:cNvPr id="820" name="Google Shape;820;p30"/>
            <p:cNvSpPr/>
            <p:nvPr/>
          </p:nvSpPr>
          <p:spPr>
            <a:xfrm>
              <a:off x="859005" y="2667020"/>
              <a:ext cx="31349" cy="31349"/>
            </a:xfrm>
            <a:custGeom>
              <a:avLst/>
              <a:gdLst/>
              <a:ahLst/>
              <a:cxnLst/>
              <a:rect l="l" t="t" r="r" b="b"/>
              <a:pathLst>
                <a:path w="1027" h="1027" extrusionOk="0">
                  <a:moveTo>
                    <a:pt x="518" y="143"/>
                  </a:moveTo>
                  <a:cubicBezTo>
                    <a:pt x="723" y="143"/>
                    <a:pt x="884" y="313"/>
                    <a:pt x="884" y="509"/>
                  </a:cubicBezTo>
                  <a:cubicBezTo>
                    <a:pt x="884" y="714"/>
                    <a:pt x="723" y="884"/>
                    <a:pt x="518" y="884"/>
                  </a:cubicBezTo>
                  <a:cubicBezTo>
                    <a:pt x="313" y="884"/>
                    <a:pt x="144" y="714"/>
                    <a:pt x="144" y="509"/>
                  </a:cubicBezTo>
                  <a:cubicBezTo>
                    <a:pt x="144" y="313"/>
                    <a:pt x="313" y="143"/>
                    <a:pt x="518" y="143"/>
                  </a:cubicBezTo>
                  <a:close/>
                  <a:moveTo>
                    <a:pt x="518" y="0"/>
                  </a:moveTo>
                  <a:cubicBezTo>
                    <a:pt x="233" y="0"/>
                    <a:pt x="1" y="232"/>
                    <a:pt x="1" y="509"/>
                  </a:cubicBezTo>
                  <a:cubicBezTo>
                    <a:pt x="1" y="794"/>
                    <a:pt x="233" y="1026"/>
                    <a:pt x="518" y="1026"/>
                  </a:cubicBezTo>
                  <a:cubicBezTo>
                    <a:pt x="804" y="1026"/>
                    <a:pt x="1027" y="794"/>
                    <a:pt x="1027" y="509"/>
                  </a:cubicBezTo>
                  <a:cubicBezTo>
                    <a:pt x="1027" y="232"/>
                    <a:pt x="804" y="0"/>
                    <a:pt x="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848108" y="2705695"/>
              <a:ext cx="53144" cy="17460"/>
            </a:xfrm>
            <a:custGeom>
              <a:avLst/>
              <a:gdLst/>
              <a:ahLst/>
              <a:cxnLst/>
              <a:rect l="l" t="t" r="r" b="b"/>
              <a:pathLst>
                <a:path w="1741" h="572" extrusionOk="0">
                  <a:moveTo>
                    <a:pt x="875" y="0"/>
                  </a:moveTo>
                  <a:cubicBezTo>
                    <a:pt x="518" y="0"/>
                    <a:pt x="179" y="188"/>
                    <a:pt x="1" y="500"/>
                  </a:cubicBezTo>
                  <a:lnTo>
                    <a:pt x="126" y="571"/>
                  </a:lnTo>
                  <a:cubicBezTo>
                    <a:pt x="286" y="304"/>
                    <a:pt x="563" y="143"/>
                    <a:pt x="875" y="143"/>
                  </a:cubicBezTo>
                  <a:cubicBezTo>
                    <a:pt x="1179" y="143"/>
                    <a:pt x="1464" y="304"/>
                    <a:pt x="1616" y="571"/>
                  </a:cubicBezTo>
                  <a:lnTo>
                    <a:pt x="1741" y="500"/>
                  </a:lnTo>
                  <a:cubicBezTo>
                    <a:pt x="1562" y="188"/>
                    <a:pt x="1232" y="0"/>
                    <a:pt x="8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" name="Google Shape;822;p30">
            <a:hlinkClick r:id="" action="ppaction://noaction"/>
          </p:cNvPr>
          <p:cNvSpPr txBox="1"/>
          <p:nvPr/>
        </p:nvSpPr>
        <p:spPr>
          <a:xfrm>
            <a:off x="420879" y="3663051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THANKS!</a:t>
            </a:r>
            <a:endParaRPr sz="1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3" name="Google Shape;823;p30">
            <a:hlinkClick r:id="rId6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sz="1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76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5170">
          <p15:clr>
            <a:srgbClr val="EA4335"/>
          </p15:clr>
        </p15:guide>
        <p15:guide id="7" pos="1506">
          <p15:clr>
            <a:srgbClr val="EA4335"/>
          </p15:clr>
        </p15:guide>
        <p15:guide id="8" pos="333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notesSlide" Target="../notesSlides/notesSlide10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slide" Target="slide1.xml"/><Relationship Id="rId5" Type="http://schemas.openxmlformats.org/officeDocument/2006/relationships/slide" Target="slide2.xml"/><Relationship Id="rId10" Type="http://schemas.openxmlformats.org/officeDocument/2006/relationships/image" Target="../media/image7.wmf"/><Relationship Id="rId4" Type="http://schemas.openxmlformats.org/officeDocument/2006/relationships/image" Target="../media/image3.png"/><Relationship Id="rId9" Type="http://schemas.openxmlformats.org/officeDocument/2006/relationships/oleObject" Target="../embeddings/oleObject2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notesSlide" Target="../notesSlides/notesSlide11.xml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slide" Target="slide1.xml"/><Relationship Id="rId5" Type="http://schemas.openxmlformats.org/officeDocument/2006/relationships/slide" Target="slide2.xml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3" Type="http://schemas.openxmlformats.org/officeDocument/2006/relationships/notesSlide" Target="../notesSlides/notesSlide12.xml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6" Type="http://schemas.openxmlformats.org/officeDocument/2006/relationships/slide" Target="slide1.xml"/><Relationship Id="rId5" Type="http://schemas.openxmlformats.org/officeDocument/2006/relationships/slide" Target="slide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notesSlide" Target="../notesSlides/notesSlide13.xml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6" Type="http://schemas.openxmlformats.org/officeDocument/2006/relationships/slide" Target="slide1.xml"/><Relationship Id="rId5" Type="http://schemas.openxmlformats.org/officeDocument/2006/relationships/slide" Target="slide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slide" Target="slide1.xml"/><Relationship Id="rId4" Type="http://schemas.openxmlformats.org/officeDocument/2006/relationships/slide" Target="slid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slide" Target="slide1.xml"/><Relationship Id="rId4" Type="http://schemas.openxmlformats.org/officeDocument/2006/relationships/slide" Target="slid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3" Type="http://schemas.openxmlformats.org/officeDocument/2006/relationships/slide" Target="slide2.xml"/><Relationship Id="rId7" Type="http://schemas.openxmlformats.org/officeDocument/2006/relationships/slide" Target="slide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5.xml"/><Relationship Id="rId5" Type="http://schemas.openxmlformats.org/officeDocument/2006/relationships/slide" Target="slide8.xml"/><Relationship Id="rId4" Type="http://schemas.openxmlformats.org/officeDocument/2006/relationships/slide" Target="slide3.xml"/><Relationship Id="rId9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ithub.com/kaiser899/react-synth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react-synth.netlify.app/" TargetMode="External"/><Relationship Id="rId5" Type="http://schemas.openxmlformats.org/officeDocument/2006/relationships/slide" Target="slide1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slide" Target="slide1.xml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pmjs.com/package/react-bootstrap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ww.npmjs.com/package/bootstra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npmjs.com/package/react" TargetMode="External"/><Relationship Id="rId5" Type="http://schemas.openxmlformats.org/officeDocument/2006/relationships/slide" Target="slide1.xml"/><Relationship Id="rId10" Type="http://schemas.openxmlformats.org/officeDocument/2006/relationships/hyperlink" Target="https://www.npmjs.com/package/tone" TargetMode="External"/><Relationship Id="rId4" Type="http://schemas.openxmlformats.org/officeDocument/2006/relationships/slide" Target="slide2.xml"/><Relationship Id="rId9" Type="http://schemas.openxmlformats.org/officeDocument/2006/relationships/hyperlink" Target="https://www.npmjs.com/package/react-piano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react-synth.netlify.app/" TargetMode="External"/><Relationship Id="rId5" Type="http://schemas.openxmlformats.org/officeDocument/2006/relationships/slide" Target="slide1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626D2046-DC29-4502-9C94-EAB521430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670"/>
          <a:stretch/>
        </p:blipFill>
        <p:spPr>
          <a:xfrm>
            <a:off x="6544476" y="1765358"/>
            <a:ext cx="2599524" cy="566977"/>
          </a:xfrm>
          <a:prstGeom prst="rect">
            <a:avLst/>
          </a:prstGeom>
        </p:spPr>
      </p:pic>
      <p:cxnSp>
        <p:nvCxnSpPr>
          <p:cNvPr id="853" name="Google Shape;853;p34"/>
          <p:cNvCxnSpPr/>
          <p:nvPr/>
        </p:nvCxnSpPr>
        <p:spPr>
          <a:xfrm rot="10800000">
            <a:off x="75" y="11458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9" name="Google Shape;859;p34"/>
          <p:cNvSpPr txBox="1">
            <a:spLocks noGrp="1"/>
          </p:cNvSpPr>
          <p:nvPr>
            <p:ph type="ctrTitle"/>
          </p:nvPr>
        </p:nvSpPr>
        <p:spPr>
          <a:xfrm>
            <a:off x="369774" y="-59415"/>
            <a:ext cx="8430467" cy="210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 dirty="0">
                <a:solidFill>
                  <a:srgbClr val="A9F5B4"/>
                </a:solidFill>
              </a:rPr>
              <a:t>KSR-500</a:t>
            </a:r>
            <a:br>
              <a:rPr lang="en" sz="5600" dirty="0">
                <a:solidFill>
                  <a:srgbClr val="A9F5B4"/>
                </a:solidFill>
              </a:rPr>
            </a:br>
            <a:r>
              <a:rPr lang="en" sz="6400" dirty="0">
                <a:solidFill>
                  <a:srgbClr val="D5F979"/>
                </a:solidFill>
              </a:rPr>
              <a:t>JavaSynth Reactor</a:t>
            </a:r>
            <a:br>
              <a:rPr lang="en" sz="6400" dirty="0">
                <a:solidFill>
                  <a:srgbClr val="D5F979"/>
                </a:solidFill>
              </a:rPr>
            </a:br>
            <a:r>
              <a:rPr lang="en" sz="2800" b="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Documentatie</a:t>
            </a:r>
            <a:endParaRPr sz="5600" b="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FFE829-0D58-4568-B5B8-1BBE09487A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5309" y="1906322"/>
            <a:ext cx="4246800" cy="329100"/>
          </a:xfrm>
        </p:spPr>
        <p:txBody>
          <a:bodyPr/>
          <a:lstStyle/>
          <a:p>
            <a:r>
              <a:rPr lang="en-US" dirty="0"/>
              <a:t>Stamate Cezar Ionel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535010FA-514C-4B8B-BED7-D9817B254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264" y="2353322"/>
            <a:ext cx="7143320" cy="279017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5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6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Google Shape;942;p36">
            <a:extLst>
              <a:ext uri="{FF2B5EF4-FFF2-40B4-BE49-F238E27FC236}">
                <a16:creationId xmlns:a16="http://schemas.microsoft.com/office/drawing/2014/main" id="{B8442BF2-7664-4F68-AA7E-D07F517414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91125" y="539400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Functionalitati curente</a:t>
            </a:r>
            <a:endParaRPr dirty="0"/>
          </a:p>
        </p:txBody>
      </p:sp>
      <p:sp>
        <p:nvSpPr>
          <p:cNvPr id="12" name="Google Shape;877;p35">
            <a:extLst>
              <a:ext uri="{FF2B5EF4-FFF2-40B4-BE49-F238E27FC236}">
                <a16:creationId xmlns:a16="http://schemas.microsoft.com/office/drawing/2014/main" id="{39BD3BF5-59E6-4F61-B4F6-6493CF7136A7}"/>
              </a:ext>
            </a:extLst>
          </p:cNvPr>
          <p:cNvSpPr txBox="1">
            <a:spLocks/>
          </p:cNvSpPr>
          <p:nvPr/>
        </p:nvSpPr>
        <p:spPr>
          <a:xfrm>
            <a:off x="393313" y="1236282"/>
            <a:ext cx="6666991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Dupa </a:t>
            </a:r>
            <a:r>
              <a:rPr lang="en-US" dirty="0" err="1"/>
              <a:t>activarea</a:t>
            </a:r>
            <a:r>
              <a:rPr lang="en-US" dirty="0"/>
              <a:t> butonului de “Start Playing”, se va </a:t>
            </a:r>
            <a:r>
              <a:rPr lang="en-US" dirty="0" err="1"/>
              <a:t>apela</a:t>
            </a:r>
            <a:r>
              <a:rPr lang="en-US" dirty="0"/>
              <a:t> functia </a:t>
            </a:r>
            <a:r>
              <a:rPr lang="en-US" dirty="0" err="1"/>
              <a:t>asincrona</a:t>
            </a:r>
            <a:r>
              <a:rPr lang="en-US" dirty="0"/>
              <a:t> </a:t>
            </a:r>
            <a:r>
              <a:rPr lang="en-US" b="1" i="1" dirty="0" err="1">
                <a:solidFill>
                  <a:srgbClr val="D5F979"/>
                </a:solidFill>
              </a:rPr>
              <a:t>handleButtonStart</a:t>
            </a:r>
            <a:r>
              <a:rPr lang="en-US" i="1" dirty="0"/>
              <a:t>, </a:t>
            </a:r>
            <a:r>
              <a:rPr lang="en-US" dirty="0"/>
              <a:t>care are ca scop </a:t>
            </a:r>
            <a:r>
              <a:rPr lang="en-US" dirty="0" err="1"/>
              <a:t>activarea</a:t>
            </a:r>
            <a:r>
              <a:rPr lang="en-US" dirty="0"/>
              <a:t> </a:t>
            </a:r>
            <a:r>
              <a:rPr lang="en-US" dirty="0" err="1"/>
              <a:t>contextului</a:t>
            </a:r>
            <a:r>
              <a:rPr lang="en-US" dirty="0"/>
              <a:t> audio (</a:t>
            </a:r>
            <a:r>
              <a:rPr lang="en-US" b="1" i="1" dirty="0" err="1">
                <a:solidFill>
                  <a:srgbClr val="D5F979"/>
                </a:solidFill>
              </a:rPr>
              <a:t>startAudioContext</a:t>
            </a:r>
            <a:r>
              <a:rPr lang="en-US" i="1" dirty="0"/>
              <a:t> – </a:t>
            </a:r>
            <a:r>
              <a:rPr lang="en-US" i="1" dirty="0">
                <a:solidFill>
                  <a:srgbClr val="D5F979"/>
                </a:solidFill>
              </a:rPr>
              <a:t>audioFunctions.js</a:t>
            </a:r>
            <a:r>
              <a:rPr lang="en-US" i="1" dirty="0"/>
              <a:t>) </a:t>
            </a:r>
            <a:r>
              <a:rPr lang="en-US" dirty="0"/>
              <a:t>si </a:t>
            </a:r>
            <a:r>
              <a:rPr lang="en-US" dirty="0" err="1"/>
              <a:t>setarea</a:t>
            </a:r>
            <a:r>
              <a:rPr lang="en-US" dirty="0"/>
              <a:t> state-</a:t>
            </a:r>
            <a:r>
              <a:rPr lang="en-US" dirty="0" err="1"/>
              <a:t>ului</a:t>
            </a:r>
            <a:r>
              <a:rPr lang="en-US" dirty="0"/>
              <a:t> </a:t>
            </a:r>
            <a:r>
              <a:rPr lang="en-US" b="1" i="1" dirty="0">
                <a:solidFill>
                  <a:srgbClr val="D5F979"/>
                </a:solidFill>
              </a:rPr>
              <a:t>started</a:t>
            </a:r>
            <a:r>
              <a:rPr lang="en-US" b="1" i="1" dirty="0"/>
              <a:t> </a:t>
            </a:r>
            <a:r>
              <a:rPr lang="en-US" dirty="0"/>
              <a:t>ca true (1).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Dupa schimbarea state-ului, </a:t>
            </a:r>
            <a:r>
              <a:rPr lang="en-US" dirty="0" err="1"/>
              <a:t>pagina</a:t>
            </a:r>
            <a:r>
              <a:rPr lang="en-US" dirty="0"/>
              <a:t> se va </a:t>
            </a:r>
            <a:r>
              <a:rPr lang="en-US" dirty="0" err="1"/>
              <a:t>reincarca</a:t>
            </a:r>
            <a:r>
              <a:rPr lang="en-US" dirty="0"/>
              <a:t> cu </a:t>
            </a:r>
            <a:r>
              <a:rPr lang="en-US" dirty="0" err="1"/>
              <a:t>restul</a:t>
            </a:r>
            <a:r>
              <a:rPr lang="en-US" dirty="0"/>
              <a:t> </a:t>
            </a:r>
            <a:r>
              <a:rPr lang="en-US" dirty="0" err="1"/>
              <a:t>elementelor</a:t>
            </a:r>
            <a:r>
              <a:rPr lang="en-US" dirty="0"/>
              <a:t> de design si cu </a:t>
            </a:r>
            <a:r>
              <a:rPr lang="en-US" dirty="0" err="1"/>
              <a:t>componentele</a:t>
            </a:r>
            <a:r>
              <a:rPr lang="en-US" dirty="0"/>
              <a:t> </a:t>
            </a:r>
            <a:r>
              <a:rPr lang="en-US" dirty="0" err="1"/>
              <a:t>functionale</a:t>
            </a:r>
            <a:r>
              <a:rPr lang="en-US" dirty="0"/>
              <a:t> ale aplicatiei.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Elemente</a:t>
            </a:r>
            <a:r>
              <a:rPr lang="en-US" dirty="0"/>
              <a:t> de design: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Backdrop : </a:t>
            </a:r>
            <a:r>
              <a:rPr lang="en-US" dirty="0" err="1"/>
              <a:t>consta</a:t>
            </a:r>
            <a:r>
              <a:rPr lang="en-US" dirty="0"/>
              <a:t> din imaginea retro </a:t>
            </a:r>
            <a:r>
              <a:rPr lang="en-US" dirty="0" err="1"/>
              <a:t>prezenta</a:t>
            </a:r>
            <a:r>
              <a:rPr lang="en-US" dirty="0"/>
              <a:t> pe </a:t>
            </a:r>
            <a:r>
              <a:rPr lang="en-US" dirty="0" err="1"/>
              <a:t>fundalul</a:t>
            </a:r>
            <a:r>
              <a:rPr lang="en-US" dirty="0"/>
              <a:t> aplicatiei.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App Row: </a:t>
            </a:r>
            <a:r>
              <a:rPr lang="en-US" dirty="0" err="1"/>
              <a:t>consta</a:t>
            </a:r>
            <a:r>
              <a:rPr lang="en-US" dirty="0"/>
              <a:t> din </a:t>
            </a:r>
            <a:r>
              <a:rPr lang="en-US" dirty="0" err="1"/>
              <a:t>corpul</a:t>
            </a:r>
            <a:r>
              <a:rPr lang="en-US" dirty="0"/>
              <a:t> principal al </a:t>
            </a:r>
            <a:r>
              <a:rPr lang="en-US" dirty="0" err="1"/>
              <a:t>sintetizatorului</a:t>
            </a:r>
            <a:r>
              <a:rPr lang="en-US" dirty="0"/>
              <a:t>, </a:t>
            </a:r>
            <a:r>
              <a:rPr lang="en-US" dirty="0" err="1"/>
              <a:t>compus</a:t>
            </a:r>
            <a:r>
              <a:rPr lang="en-US" dirty="0"/>
              <a:t> la </a:t>
            </a:r>
            <a:r>
              <a:rPr lang="en-US" dirty="0" err="1"/>
              <a:t>randul</a:t>
            </a:r>
            <a:r>
              <a:rPr lang="en-US" dirty="0"/>
              <a:t> </a:t>
            </a:r>
            <a:r>
              <a:rPr lang="en-US" dirty="0" err="1"/>
              <a:t>lui</a:t>
            </a:r>
            <a:r>
              <a:rPr lang="en-US" dirty="0"/>
              <a:t> din:</a:t>
            </a:r>
          </a:p>
          <a:p>
            <a:pPr lvl="1" indent="288925" algn="l">
              <a:buFont typeface="Wingdings" panose="05000000000000000000" pitchFamily="2" charset="2"/>
              <a:buChar char="v"/>
              <a:tabLst>
                <a:tab pos="2516188" algn="l"/>
                <a:tab pos="3657600" algn="l"/>
              </a:tabLst>
            </a:pPr>
            <a:r>
              <a:rPr lang="en-US" sz="1200" dirty="0" err="1"/>
              <a:t>Margine</a:t>
            </a:r>
            <a:r>
              <a:rPr lang="en-US" sz="1200" dirty="0"/>
              <a:t> </a:t>
            </a:r>
            <a:r>
              <a:rPr lang="en-US" sz="1200" dirty="0" err="1"/>
              <a:t>lemn</a:t>
            </a:r>
            <a:r>
              <a:rPr lang="en-US" sz="1200" dirty="0"/>
              <a:t> </a:t>
            </a:r>
            <a:r>
              <a:rPr lang="en-US" sz="1200" dirty="0" err="1"/>
              <a:t>stanga</a:t>
            </a:r>
            <a:endParaRPr lang="en-US" sz="1200" dirty="0"/>
          </a:p>
          <a:p>
            <a:pPr lvl="1" indent="288925" algn="l">
              <a:buFont typeface="Wingdings" panose="05000000000000000000" pitchFamily="2" charset="2"/>
              <a:buChar char="v"/>
              <a:tabLst>
                <a:tab pos="2516188" algn="l"/>
                <a:tab pos="3657600" algn="l"/>
              </a:tabLst>
            </a:pPr>
            <a:r>
              <a:rPr lang="en-US" sz="1200" dirty="0"/>
              <a:t>Element central cu logo si </a:t>
            </a:r>
            <a:r>
              <a:rPr lang="en-US" sz="1200" dirty="0" err="1"/>
              <a:t>comenzi</a:t>
            </a:r>
            <a:r>
              <a:rPr lang="en-US" sz="1200" dirty="0"/>
              <a:t> (screen.jsx)</a:t>
            </a:r>
          </a:p>
          <a:p>
            <a:pPr lvl="1" indent="288925" algn="l">
              <a:buFont typeface="Wingdings" panose="05000000000000000000" pitchFamily="2" charset="2"/>
              <a:buChar char="v"/>
              <a:tabLst>
                <a:tab pos="2516188" algn="l"/>
                <a:tab pos="3657600" algn="l"/>
              </a:tabLst>
            </a:pPr>
            <a:r>
              <a:rPr lang="en-US" sz="1200" dirty="0" err="1"/>
              <a:t>Margine</a:t>
            </a:r>
            <a:r>
              <a:rPr lang="en-US" sz="1200" dirty="0"/>
              <a:t> </a:t>
            </a:r>
            <a:r>
              <a:rPr lang="en-US" sz="1200" dirty="0" err="1"/>
              <a:t>lemn</a:t>
            </a:r>
            <a:r>
              <a:rPr lang="en-US" sz="1200" dirty="0"/>
              <a:t> </a:t>
            </a:r>
            <a:r>
              <a:rPr lang="en-US" sz="1200" dirty="0" err="1"/>
              <a:t>dreapta</a:t>
            </a:r>
            <a:endParaRPr lang="en-US" sz="1200" dirty="0"/>
          </a:p>
          <a:p>
            <a:pPr marL="2054225" lvl="1" indent="0" algn="l">
              <a:tabLst>
                <a:tab pos="2516188" algn="l"/>
              </a:tabLst>
            </a:pPr>
            <a:endParaRPr lang="en-US" sz="1200" dirty="0"/>
          </a:p>
          <a:p>
            <a:pPr marL="171450" lvl="1" indent="-171450" algn="l">
              <a:buFont typeface="Arial" panose="020B0604020202020204" pitchFamily="34" charset="0"/>
              <a:buChar char="•"/>
              <a:tabLst>
                <a:tab pos="2516188" algn="l"/>
              </a:tabLst>
            </a:pPr>
            <a:r>
              <a:rPr lang="en-US" sz="1200" dirty="0"/>
              <a:t>Piano Keyboard: </a:t>
            </a:r>
            <a:r>
              <a:rPr lang="en-US" sz="1200" dirty="0" err="1"/>
              <a:t>consta</a:t>
            </a:r>
            <a:r>
              <a:rPr lang="en-US" sz="1200" dirty="0"/>
              <a:t> din componenta </a:t>
            </a:r>
            <a:r>
              <a:rPr lang="en-US" sz="1200" dirty="0" err="1"/>
              <a:t>responsabila</a:t>
            </a:r>
            <a:r>
              <a:rPr lang="en-US" sz="1200" dirty="0"/>
              <a:t> cu </a:t>
            </a:r>
            <a:r>
              <a:rPr lang="en-US" sz="1200" dirty="0" err="1"/>
              <a:t>afisarea</a:t>
            </a:r>
            <a:r>
              <a:rPr lang="en-US" sz="1200" dirty="0"/>
              <a:t> </a:t>
            </a:r>
            <a:r>
              <a:rPr lang="en-US" sz="1200" dirty="0" err="1"/>
              <a:t>claviaturii</a:t>
            </a:r>
            <a:r>
              <a:rPr lang="en-US" sz="1200" dirty="0"/>
              <a:t>, </a:t>
            </a:r>
            <a:r>
              <a:rPr lang="en-US" sz="1200" dirty="0" err="1"/>
              <a:t>scurtaturilor</a:t>
            </a:r>
            <a:r>
              <a:rPr lang="en-US" sz="1200" dirty="0"/>
              <a:t> de tastatura si a feedback-ului la apasarea </a:t>
            </a:r>
            <a:r>
              <a:rPr lang="en-US" sz="1200" dirty="0" err="1"/>
              <a:t>tastelor</a:t>
            </a:r>
            <a:r>
              <a:rPr lang="en-US" sz="1200" dirty="0"/>
              <a:t>.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C79047B-8A23-474C-BB7E-C8055CA087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8822774"/>
              </p:ext>
            </p:extLst>
          </p:nvPr>
        </p:nvGraphicFramePr>
        <p:xfrm>
          <a:off x="5490341" y="3154961"/>
          <a:ext cx="3260346" cy="7522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6" r:id="rId7" imgW="15669720" imgH="3618720" progId="">
                  <p:embed/>
                </p:oleObj>
              </mc:Choice>
              <mc:Fallback>
                <p:oleObj r:id="rId7" imgW="15669720" imgH="3618720" progId="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38EFF04A-E809-4B94-BB4C-39A9DC9596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90341" y="3154961"/>
                        <a:ext cx="3260346" cy="7522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58E88CA6-0C7E-4E32-BB7D-1586B4AD66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0776312"/>
              </p:ext>
            </p:extLst>
          </p:nvPr>
        </p:nvGraphicFramePr>
        <p:xfrm>
          <a:off x="4768959" y="4307206"/>
          <a:ext cx="4302526" cy="718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7" r:id="rId9" imgW="14869800" imgH="2476080" progId="">
                  <p:embed/>
                </p:oleObj>
              </mc:Choice>
              <mc:Fallback>
                <p:oleObj r:id="rId9" imgW="14869800" imgH="24760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46E6BFF-09B8-4AA6-99A3-9CD5CAA2A8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68959" y="4307206"/>
                        <a:ext cx="4302526" cy="718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6015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5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6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Google Shape;877;p35">
            <a:extLst>
              <a:ext uri="{FF2B5EF4-FFF2-40B4-BE49-F238E27FC236}">
                <a16:creationId xmlns:a16="http://schemas.microsoft.com/office/drawing/2014/main" id="{B60690FA-A5C7-41F8-83C4-AF20A0A7463F}"/>
              </a:ext>
            </a:extLst>
          </p:cNvPr>
          <p:cNvSpPr txBox="1">
            <a:spLocks/>
          </p:cNvSpPr>
          <p:nvPr/>
        </p:nvSpPr>
        <p:spPr>
          <a:xfrm>
            <a:off x="373202" y="1201938"/>
            <a:ext cx="8504098" cy="3368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1400" b="1" dirty="0">
                <a:solidFill>
                  <a:srgbClr val="D5F979"/>
                </a:solidFill>
              </a:rPr>
              <a:t>METRONOME</a:t>
            </a:r>
            <a:r>
              <a:rPr lang="en-US" dirty="0"/>
              <a:t> – reprezentat prin metronome.jsx, incarcat in </a:t>
            </a:r>
            <a:r>
              <a:rPr lang="en-US" dirty="0" err="1"/>
              <a:t>screen.jsx</a:t>
            </a:r>
            <a:r>
              <a:rPr lang="en-US" dirty="0"/>
              <a:t>.</a:t>
            </a:r>
          </a:p>
          <a:p>
            <a:pPr marL="0" indent="0"/>
            <a:r>
              <a:rPr lang="en-US" sz="1200" dirty="0"/>
              <a:t>Componenta ofera posibilitatea de a avea un metronom cu toggle on/off, si BPM control.</a:t>
            </a:r>
          </a:p>
          <a:p>
            <a:pPr marL="0" indent="0"/>
            <a:endParaRPr lang="en-US" dirty="0"/>
          </a:p>
          <a:p>
            <a:pPr marL="0" indent="0"/>
            <a:r>
              <a:rPr lang="en-US" sz="1200" dirty="0"/>
              <a:t>La apasarea butonului de toggle, functia </a:t>
            </a:r>
            <a:r>
              <a:rPr lang="en-US" b="1" i="1" dirty="0">
                <a:solidFill>
                  <a:srgbClr val="D5F979"/>
                </a:solidFill>
              </a:rPr>
              <a:t>handleToggleMetronome</a:t>
            </a:r>
            <a:r>
              <a:rPr lang="en-US" b="1" i="1" dirty="0"/>
              <a:t> </a:t>
            </a:r>
            <a:r>
              <a:rPr lang="en-US" dirty="0"/>
              <a:t> va fi apelata, care seteaza state-ul </a:t>
            </a:r>
            <a:r>
              <a:rPr lang="en-US" b="1" i="1" dirty="0">
                <a:solidFill>
                  <a:srgbClr val="D5F979"/>
                </a:solidFill>
              </a:rPr>
              <a:t>isMetronomeOn</a:t>
            </a:r>
            <a:r>
              <a:rPr lang="en-US" b="1" i="1" dirty="0"/>
              <a:t> </a:t>
            </a:r>
            <a:r>
              <a:rPr lang="en-US" dirty="0"/>
              <a:t>true sau false, in functie de starea actuala.</a:t>
            </a:r>
          </a:p>
          <a:p>
            <a:pPr marL="0" indent="0"/>
            <a:endParaRPr lang="en-US" sz="1200" dirty="0"/>
          </a:p>
          <a:p>
            <a:pPr marL="0" indent="0"/>
            <a:r>
              <a:rPr lang="en-US" sz="1200" dirty="0"/>
              <a:t>Daca metronomul este oprit (</a:t>
            </a:r>
            <a:r>
              <a:rPr lang="en-US" sz="1200" b="1" i="1" dirty="0">
                <a:solidFill>
                  <a:srgbClr val="D5F979"/>
                </a:solidFill>
              </a:rPr>
              <a:t>isMetronome</a:t>
            </a:r>
            <a:r>
              <a:rPr lang="en-US" b="1" i="1" dirty="0">
                <a:solidFill>
                  <a:srgbClr val="D5F979"/>
                </a:solidFill>
              </a:rPr>
              <a:t>On</a:t>
            </a:r>
            <a:r>
              <a:rPr lang="en-US" b="1" i="1" dirty="0"/>
              <a:t> </a:t>
            </a:r>
            <a:r>
              <a:rPr lang="en-US" i="1" dirty="0"/>
              <a:t>false), </a:t>
            </a:r>
          </a:p>
          <a:p>
            <a:pPr marL="0" indent="0"/>
            <a:r>
              <a:rPr lang="en-US" i="1" dirty="0"/>
              <a:t>imaginea de metronome toggle se schimba in varianta </a:t>
            </a:r>
          </a:p>
          <a:p>
            <a:pPr marL="0" indent="0"/>
            <a:r>
              <a:rPr lang="en-US" i="1" dirty="0"/>
              <a:t>pentru “ON” si un metronom poate fi auzit in </a:t>
            </a:r>
          </a:p>
          <a:p>
            <a:pPr marL="0" indent="0"/>
            <a:r>
              <a:rPr lang="en-US" i="1" dirty="0"/>
              <a:t>boxe/casti.</a:t>
            </a:r>
          </a:p>
          <a:p>
            <a:pPr marL="0" indent="0"/>
            <a:endParaRPr lang="en-US" i="1" dirty="0"/>
          </a:p>
          <a:p>
            <a:pPr marL="0" indent="0"/>
            <a:r>
              <a:rPr lang="en-US" sz="1200" i="1" dirty="0"/>
              <a:t>Daca metronomul este pornit (</a:t>
            </a:r>
            <a:r>
              <a:rPr lang="en-US" b="1" i="1" dirty="0">
                <a:solidFill>
                  <a:srgbClr val="D5F979"/>
                </a:solidFill>
              </a:rPr>
              <a:t>isMetronomeOn</a:t>
            </a:r>
            <a:r>
              <a:rPr lang="en-US" b="1" i="1" dirty="0"/>
              <a:t> </a:t>
            </a:r>
            <a:r>
              <a:rPr lang="en-US" i="1" dirty="0"/>
              <a:t>true),</a:t>
            </a:r>
          </a:p>
          <a:p>
            <a:pPr marL="0" indent="0"/>
            <a:r>
              <a:rPr lang="en-US" i="1" dirty="0"/>
              <a:t>imaginea de metronome toggle se schimba in varianta</a:t>
            </a:r>
          </a:p>
          <a:p>
            <a:pPr marL="0" indent="0"/>
            <a:r>
              <a:rPr lang="en-US" sz="1200" i="1" dirty="0"/>
              <a:t>pentru “OFF” si metronomul nu se va mai auzi.</a:t>
            </a:r>
          </a:p>
          <a:p>
            <a:pPr marL="0" indent="0"/>
            <a:endParaRPr lang="en-US" i="1" dirty="0"/>
          </a:p>
          <a:p>
            <a:pPr marL="0" indent="0"/>
            <a:r>
              <a:rPr lang="en-US" sz="1200" i="1" dirty="0"/>
              <a:t>BPM-ul metronomului reprezinta tempo-ul pentru cele 4 batai (patrimi), care pot fi auzite. La apasarea butoanelor “-” sau “+” acest tempo poate fi scazut</a:t>
            </a:r>
            <a:r>
              <a:rPr lang="en-US" i="1" dirty="0"/>
              <a:t> sau crescut de la 10 BPM la 120BPM.</a:t>
            </a:r>
          </a:p>
          <a:p>
            <a:pPr marL="0" indent="0"/>
            <a:r>
              <a:rPr lang="en-US" i="1" dirty="0"/>
              <a:t>Valoarea BPM-ului va fi afisata pe ecran si salvata in sessionStorage ca </a:t>
            </a:r>
            <a:r>
              <a:rPr lang="en-US" b="1" i="1" dirty="0">
                <a:solidFill>
                  <a:srgbClr val="D5F979"/>
                </a:solidFill>
              </a:rPr>
              <a:t>bpm</a:t>
            </a:r>
            <a:r>
              <a:rPr lang="en-US" i="1" dirty="0"/>
              <a:t> pentru mentinerea setarilor dupa reincarcarea aplicatiei. </a:t>
            </a:r>
          </a:p>
          <a:p>
            <a:pPr marL="0" indent="0"/>
            <a:r>
              <a:rPr lang="en-US" i="1" dirty="0"/>
              <a:t>Aceste functionalitati sunt indeplinite de functiile </a:t>
            </a:r>
            <a:r>
              <a:rPr lang="en-US" b="1" i="1" dirty="0">
                <a:solidFill>
                  <a:srgbClr val="D5F979"/>
                </a:solidFill>
              </a:rPr>
              <a:t>increaseBPMByTen</a:t>
            </a:r>
            <a:r>
              <a:rPr lang="en-US" i="1" dirty="0"/>
              <a:t> si </a:t>
            </a:r>
            <a:r>
              <a:rPr lang="en-US" b="1" i="1" dirty="0">
                <a:solidFill>
                  <a:srgbClr val="D5F979"/>
                </a:solidFill>
              </a:rPr>
              <a:t>decreaseBPMByTen</a:t>
            </a:r>
            <a:r>
              <a:rPr lang="en-US" i="1" dirty="0"/>
              <a:t> din </a:t>
            </a:r>
            <a:r>
              <a:rPr lang="en-US" i="1" dirty="0">
                <a:solidFill>
                  <a:srgbClr val="D5F979"/>
                </a:solidFill>
              </a:rPr>
              <a:t>audioFunctions.js</a:t>
            </a:r>
            <a:r>
              <a:rPr lang="en-US" b="1" dirty="0"/>
              <a:t>.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CB565524-AF21-49E1-884F-893D02BE8F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5857668"/>
              </p:ext>
            </p:extLst>
          </p:nvPr>
        </p:nvGraphicFramePr>
        <p:xfrm>
          <a:off x="5032604" y="3256907"/>
          <a:ext cx="1695007" cy="755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r:id="rId7" imgW="3276000" imgH="1460160" progId="">
                  <p:embed/>
                </p:oleObj>
              </mc:Choice>
              <mc:Fallback>
                <p:oleObj r:id="rId7" imgW="3276000" imgH="1460160" progId="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4395291-000B-4167-89EE-68844FCE9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32604" y="3256907"/>
                        <a:ext cx="1695007" cy="7555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C474789F-3C7F-41B5-BB80-02E8AFAE99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04" y="2309687"/>
            <a:ext cx="1695007" cy="825957"/>
          </a:xfrm>
          <a:prstGeom prst="rect">
            <a:avLst/>
          </a:prstGeom>
        </p:spPr>
      </p:pic>
      <p:sp>
        <p:nvSpPr>
          <p:cNvPr id="14" name="Google Shape;942;p36">
            <a:extLst>
              <a:ext uri="{FF2B5EF4-FFF2-40B4-BE49-F238E27FC236}">
                <a16:creationId xmlns:a16="http://schemas.microsoft.com/office/drawing/2014/main" id="{EEFBCD6F-F46A-4C79-A9E6-1EDF6E41A7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0779" y="573098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Functionalitati curente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6125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5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6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942;p36">
            <a:extLst>
              <a:ext uri="{FF2B5EF4-FFF2-40B4-BE49-F238E27FC236}">
                <a16:creationId xmlns:a16="http://schemas.microsoft.com/office/drawing/2014/main" id="{EEFBCD6F-F46A-4C79-A9E6-1EDF6E41A7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0779" y="573098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Functionalitati curente</a:t>
            </a:r>
            <a:endParaRPr dirty="0"/>
          </a:p>
        </p:txBody>
      </p:sp>
      <p:sp>
        <p:nvSpPr>
          <p:cNvPr id="15" name="Google Shape;877;p35">
            <a:extLst>
              <a:ext uri="{FF2B5EF4-FFF2-40B4-BE49-F238E27FC236}">
                <a16:creationId xmlns:a16="http://schemas.microsoft.com/office/drawing/2014/main" id="{A01C7809-1642-4F02-BF59-C6D49488945F}"/>
              </a:ext>
            </a:extLst>
          </p:cNvPr>
          <p:cNvSpPr txBox="1">
            <a:spLocks/>
          </p:cNvSpPr>
          <p:nvPr/>
        </p:nvSpPr>
        <p:spPr>
          <a:xfrm>
            <a:off x="420879" y="1174124"/>
            <a:ext cx="8631681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1400" b="1" dirty="0">
                <a:solidFill>
                  <a:srgbClr val="D5F979"/>
                </a:solidFill>
              </a:rPr>
              <a:t>OSCILLATOR</a:t>
            </a:r>
            <a:r>
              <a:rPr lang="en-US" dirty="0"/>
              <a:t> – reprezentat prin oscillatorTypeSetter.jsx, incarcat in screen.jsx.</a:t>
            </a:r>
          </a:p>
          <a:p>
            <a:pPr marL="0" indent="0"/>
            <a:r>
              <a:rPr lang="en-US" sz="1200" dirty="0"/>
              <a:t>Componenta ofera posibilitatea de a schimba tipului oscilatorului folosit de sintetizator</a:t>
            </a:r>
            <a:r>
              <a:rPr lang="en-US" dirty="0"/>
              <a:t>.</a:t>
            </a:r>
            <a:endParaRPr lang="en-US" sz="1200" dirty="0"/>
          </a:p>
          <a:p>
            <a:pPr marL="0" indent="0"/>
            <a:endParaRPr lang="en-US" dirty="0"/>
          </a:p>
          <a:p>
            <a:pPr marL="0" indent="0"/>
            <a:r>
              <a:rPr lang="en-US" sz="1200" dirty="0"/>
              <a:t>La apasarea butoanelor “-” sau “+”, functiile</a:t>
            </a:r>
            <a:r>
              <a:rPr lang="en-US" b="1" i="1" dirty="0">
                <a:solidFill>
                  <a:srgbClr val="D5F979"/>
                </a:solidFill>
              </a:rPr>
              <a:t>  handleOscillatorDecrement</a:t>
            </a:r>
            <a:r>
              <a:rPr lang="en-US" dirty="0"/>
              <a:t> </a:t>
            </a:r>
          </a:p>
          <a:p>
            <a:pPr marL="0" indent="0"/>
            <a:r>
              <a:rPr lang="en-US" dirty="0"/>
              <a:t>sau </a:t>
            </a:r>
            <a:r>
              <a:rPr lang="en-US" b="1" i="1" dirty="0">
                <a:solidFill>
                  <a:srgbClr val="D5F979"/>
                </a:solidFill>
              </a:rPr>
              <a:t>handleOscillatorIncrement</a:t>
            </a:r>
            <a:r>
              <a:rPr lang="en-US" b="1" i="1" dirty="0"/>
              <a:t> </a:t>
            </a:r>
            <a:r>
              <a:rPr lang="en-US" dirty="0"/>
              <a:t>vor fi apelate, avand ca scop schimbarea </a:t>
            </a:r>
          </a:p>
          <a:p>
            <a:pPr marL="0" indent="0"/>
            <a:r>
              <a:rPr lang="en-US" dirty="0"/>
              <a:t>setarilor </a:t>
            </a:r>
            <a:r>
              <a:rPr lang="en-US" b="1" i="1" dirty="0"/>
              <a:t> </a:t>
            </a:r>
            <a:r>
              <a:rPr lang="en-US" dirty="0"/>
              <a:t>sintetizatorul folosit pentru producerea sunetelor.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Aceste functii, trimise ca props componentei </a:t>
            </a:r>
            <a:r>
              <a:rPr lang="en-US" b="1" dirty="0">
                <a:solidFill>
                  <a:srgbClr val="D5F979"/>
                </a:solidFill>
              </a:rPr>
              <a:t>oscillatorTypeSetter</a:t>
            </a:r>
            <a:r>
              <a:rPr lang="en-US" dirty="0"/>
              <a:t>, seteaza obiectul </a:t>
            </a:r>
            <a:r>
              <a:rPr lang="en-US" b="1" dirty="0">
                <a:solidFill>
                  <a:srgbClr val="D5F979"/>
                </a:solidFill>
              </a:rPr>
              <a:t>synth</a:t>
            </a:r>
            <a:r>
              <a:rPr lang="en-US" dirty="0"/>
              <a:t> cu setari luate din array-ul </a:t>
            </a:r>
            <a:r>
              <a:rPr lang="en-US" b="1" dirty="0">
                <a:solidFill>
                  <a:srgbClr val="D5F979"/>
                </a:solidFill>
              </a:rPr>
              <a:t>synthSettings</a:t>
            </a:r>
            <a:r>
              <a:rPr lang="en-US" dirty="0"/>
              <a:t>, folosind incrementarea si decrementarea pe indexul setarii selectate din acest array.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Valorile pe care le poate schimba sunt (simplificat) </a:t>
            </a:r>
            <a:r>
              <a:rPr lang="en-US" b="1" dirty="0">
                <a:solidFill>
                  <a:srgbClr val="D5F979"/>
                </a:solidFill>
              </a:rPr>
              <a:t>[sine, triangle, square]</a:t>
            </a:r>
            <a:r>
              <a:rPr lang="en-US" dirty="0"/>
              <a:t>.</a:t>
            </a:r>
          </a:p>
          <a:p>
            <a:pPr marL="0" indent="0"/>
            <a:r>
              <a:rPr lang="en-US" dirty="0"/>
              <a:t>Numele acestor valori sunt preluate din synthNames si vor fi afisate pe ecran.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Indexul setat poate merge de la 0 pana la maxim 2, corespunzand celor 3 setari disponibile curent.</a:t>
            </a:r>
            <a:endParaRPr lang="en-US" i="1" dirty="0"/>
          </a:p>
          <a:p>
            <a:pPr marL="0" indent="0"/>
            <a:endParaRPr lang="en-US" i="1" dirty="0"/>
          </a:p>
          <a:p>
            <a:pPr marL="0" indent="0"/>
            <a:r>
              <a:rPr lang="en-US" dirty="0"/>
              <a:t>Valoarea indexului va fi salvata in sessionStorage ca </a:t>
            </a:r>
            <a:r>
              <a:rPr lang="en-US" b="1" i="1" dirty="0">
                <a:solidFill>
                  <a:srgbClr val="D5F979"/>
                </a:solidFill>
              </a:rPr>
              <a:t>synthIndex</a:t>
            </a:r>
            <a:r>
              <a:rPr lang="en-US" i="1" dirty="0"/>
              <a:t> </a:t>
            </a:r>
            <a:r>
              <a:rPr lang="en-US" dirty="0"/>
              <a:t>pentru mentinerea setarilor dupa reincarcarea aplicatiei.</a:t>
            </a:r>
            <a:endParaRPr lang="en-US" b="1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C2E612D-88AB-4F09-BE55-8691EC693D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6921770"/>
              </p:ext>
            </p:extLst>
          </p:nvPr>
        </p:nvGraphicFramePr>
        <p:xfrm>
          <a:off x="6480545" y="1699538"/>
          <a:ext cx="1882997" cy="811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r:id="rId7" imgW="3212640" imgH="1383840" progId="">
                  <p:embed/>
                </p:oleObj>
              </mc:Choice>
              <mc:Fallback>
                <p:oleObj r:id="rId7" imgW="3212640" imgH="138384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F4EAC99-8057-4A4C-A472-4990353A1C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80545" y="1699538"/>
                        <a:ext cx="1882997" cy="8112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1465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5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6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942;p36">
            <a:extLst>
              <a:ext uri="{FF2B5EF4-FFF2-40B4-BE49-F238E27FC236}">
                <a16:creationId xmlns:a16="http://schemas.microsoft.com/office/drawing/2014/main" id="{EEFBCD6F-F46A-4C79-A9E6-1EDF6E41A7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0779" y="573098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Functionalitati curente</a:t>
            </a:r>
            <a:endParaRPr dirty="0"/>
          </a:p>
        </p:txBody>
      </p:sp>
      <p:sp>
        <p:nvSpPr>
          <p:cNvPr id="9" name="Google Shape;877;p35">
            <a:extLst>
              <a:ext uri="{FF2B5EF4-FFF2-40B4-BE49-F238E27FC236}">
                <a16:creationId xmlns:a16="http://schemas.microsoft.com/office/drawing/2014/main" id="{843C07AE-2B33-4B3E-AFB2-86F19513BAF1}"/>
              </a:ext>
            </a:extLst>
          </p:cNvPr>
          <p:cNvSpPr txBox="1">
            <a:spLocks/>
          </p:cNvSpPr>
          <p:nvPr/>
        </p:nvSpPr>
        <p:spPr>
          <a:xfrm>
            <a:off x="420879" y="1124622"/>
            <a:ext cx="8464041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1400" b="1" dirty="0">
                <a:solidFill>
                  <a:srgbClr val="D5F979"/>
                </a:solidFill>
              </a:rPr>
              <a:t>OCTAVE</a:t>
            </a:r>
            <a:r>
              <a:rPr lang="en-US" dirty="0"/>
              <a:t> – reprezentat prin octaveSetter.jsx, incarcat in screen.jsx.</a:t>
            </a:r>
          </a:p>
          <a:p>
            <a:pPr marL="0" indent="0"/>
            <a:r>
              <a:rPr lang="en-US" sz="1200" dirty="0"/>
              <a:t>Componenta ofera posibilitatea de a schimba octava de inceput folosita in producerea sunetelor de catre sintetizator.</a:t>
            </a:r>
          </a:p>
          <a:p>
            <a:pPr marL="0" indent="0"/>
            <a:r>
              <a:rPr lang="en-US" sz="1200" dirty="0"/>
              <a:t>La apasarea butoanelor “-” sau “+”, functiile </a:t>
            </a:r>
            <a:r>
              <a:rPr lang="en-US" b="1" i="1" dirty="0">
                <a:solidFill>
                  <a:srgbClr val="D5F979"/>
                </a:solidFill>
              </a:rPr>
              <a:t>handleOctaveDecrement</a:t>
            </a:r>
            <a:r>
              <a:rPr lang="en-US" dirty="0"/>
              <a:t> sau </a:t>
            </a:r>
          </a:p>
          <a:p>
            <a:pPr marL="0" indent="0"/>
            <a:r>
              <a:rPr lang="en-US" b="1" i="1" dirty="0">
                <a:solidFill>
                  <a:srgbClr val="D5F979"/>
                </a:solidFill>
              </a:rPr>
              <a:t>handleOctaveIncrement</a:t>
            </a:r>
            <a:r>
              <a:rPr lang="en-US" b="1" i="1" dirty="0"/>
              <a:t> </a:t>
            </a:r>
            <a:r>
              <a:rPr lang="en-US" dirty="0"/>
              <a:t>vor fi apelate, avand ca scop schimbarea setarilor </a:t>
            </a:r>
          </a:p>
          <a:p>
            <a:pPr marL="0" indent="0"/>
            <a:r>
              <a:rPr lang="en-US" dirty="0"/>
              <a:t>componentei Piano, folosita pentru transmiterea notelor catre sintetizator.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Aceste functii, trimise ca props componentei </a:t>
            </a:r>
            <a:r>
              <a:rPr lang="en-US" b="1" dirty="0">
                <a:solidFill>
                  <a:srgbClr val="D5F979"/>
                </a:solidFill>
              </a:rPr>
              <a:t>octaveSetter</a:t>
            </a:r>
            <a:r>
              <a:rPr lang="en-US" dirty="0"/>
              <a:t>, seteaza state-ului </a:t>
            </a:r>
            <a:r>
              <a:rPr lang="en-US" b="1" dirty="0">
                <a:solidFill>
                  <a:srgbClr val="D5F979"/>
                </a:solidFill>
              </a:rPr>
              <a:t>octave</a:t>
            </a:r>
            <a:r>
              <a:rPr lang="en-US" dirty="0"/>
              <a:t> cu valoarea setata, pentru a fi trimisa mai apoi ca props pentru componenta Piano.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Octava de start setata setat poate merge de la 0 pana la maxim 7, tinand cont de faptul ca pe claviatura pianului sunt doua octave, avand range efectiv de la C0 la C8, acoperind intreaga gama posibila a unui pian.</a:t>
            </a:r>
            <a:endParaRPr lang="en-US" i="1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Octava de start va fi afisata pe ecran.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Valoarea octavei de start va fi salvata in sessionStorage ca </a:t>
            </a:r>
            <a:r>
              <a:rPr lang="en-US" b="1" i="1" dirty="0">
                <a:solidFill>
                  <a:srgbClr val="D5F979"/>
                </a:solidFill>
              </a:rPr>
              <a:t>octave</a:t>
            </a:r>
            <a:r>
              <a:rPr lang="en-US" i="1" dirty="0"/>
              <a:t> </a:t>
            </a:r>
            <a:r>
              <a:rPr lang="en-US" dirty="0"/>
              <a:t>pentru mentinerea setarilor dupa reincarcarea aplicatiei.</a:t>
            </a:r>
            <a:endParaRPr lang="en-US" b="1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7C994A1-6F3C-4977-8101-95ED295489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5798339"/>
              </p:ext>
            </p:extLst>
          </p:nvPr>
        </p:nvGraphicFramePr>
        <p:xfrm>
          <a:off x="6770104" y="1752092"/>
          <a:ext cx="1882997" cy="819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r:id="rId7" imgW="3237840" imgH="1409400" progId="">
                  <p:embed/>
                </p:oleObj>
              </mc:Choice>
              <mc:Fallback>
                <p:oleObj r:id="rId7" imgW="3237840" imgH="1409400" progId="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314B490C-BE89-4A64-BF19-701B3BE792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70104" y="1752092"/>
                        <a:ext cx="1882997" cy="819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3123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4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5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942;p36">
            <a:extLst>
              <a:ext uri="{FF2B5EF4-FFF2-40B4-BE49-F238E27FC236}">
                <a16:creationId xmlns:a16="http://schemas.microsoft.com/office/drawing/2014/main" id="{EEFBCD6F-F46A-4C79-A9E6-1EDF6E41A7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0779" y="573098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Functionalitati curente</a:t>
            </a:r>
            <a:endParaRPr dirty="0"/>
          </a:p>
        </p:txBody>
      </p:sp>
      <p:sp>
        <p:nvSpPr>
          <p:cNvPr id="9" name="Google Shape;877;p35">
            <a:extLst>
              <a:ext uri="{FF2B5EF4-FFF2-40B4-BE49-F238E27FC236}">
                <a16:creationId xmlns:a16="http://schemas.microsoft.com/office/drawing/2014/main" id="{20DEB130-27FF-4CDA-80D0-9A889F0565C8}"/>
              </a:ext>
            </a:extLst>
          </p:cNvPr>
          <p:cNvSpPr txBox="1">
            <a:spLocks/>
          </p:cNvSpPr>
          <p:nvPr/>
        </p:nvSpPr>
        <p:spPr>
          <a:xfrm>
            <a:off x="420879" y="1124622"/>
            <a:ext cx="8464041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1400" b="1" dirty="0">
                <a:solidFill>
                  <a:srgbClr val="D5F979"/>
                </a:solidFill>
              </a:rPr>
              <a:t>PIANO</a:t>
            </a:r>
            <a:r>
              <a:rPr lang="en-US" dirty="0"/>
              <a:t> – reprezentat prin </a:t>
            </a:r>
            <a:r>
              <a:rPr lang="en-US" dirty="0" err="1"/>
              <a:t>npm</a:t>
            </a:r>
            <a:r>
              <a:rPr lang="en-US" dirty="0"/>
              <a:t>-ul react-piano, incarcat in home.jsx.</a:t>
            </a:r>
          </a:p>
          <a:p>
            <a:pPr marL="0" indent="0"/>
            <a:endParaRPr lang="en-US" dirty="0"/>
          </a:p>
          <a:p>
            <a:pPr marL="0" indent="0"/>
            <a:r>
              <a:rPr lang="en-US" sz="1200" dirty="0"/>
              <a:t>Componenta are ca </a:t>
            </a:r>
            <a:r>
              <a:rPr lang="en-US" sz="1200" dirty="0" err="1"/>
              <a:t>functionalitate</a:t>
            </a:r>
            <a:r>
              <a:rPr lang="en-US" sz="1200" dirty="0"/>
              <a:t> </a:t>
            </a:r>
            <a:r>
              <a:rPr lang="en-US" sz="1200" dirty="0" err="1"/>
              <a:t>inregistrarea</a:t>
            </a:r>
            <a:r>
              <a:rPr lang="en-US" sz="1200" dirty="0"/>
              <a:t> </a:t>
            </a:r>
            <a:r>
              <a:rPr lang="en-US" sz="1200" dirty="0" err="1"/>
              <a:t>inputului</a:t>
            </a:r>
            <a:r>
              <a:rPr lang="en-US" sz="1200" dirty="0"/>
              <a:t> de la </a:t>
            </a:r>
            <a:r>
              <a:rPr lang="en-US" sz="1200" dirty="0" err="1"/>
              <a:t>utilizator</a:t>
            </a:r>
            <a:r>
              <a:rPr lang="en-US" sz="1200" dirty="0"/>
              <a:t>, sub forma </a:t>
            </a:r>
            <a:r>
              <a:rPr lang="en-US" sz="1200" dirty="0" err="1"/>
              <a:t>apasarii</a:t>
            </a:r>
            <a:r>
              <a:rPr lang="en-US" sz="1200" dirty="0"/>
              <a:t> </a:t>
            </a:r>
            <a:r>
              <a:rPr lang="en-US" dirty="0" err="1"/>
              <a:t>tastelor</a:t>
            </a:r>
            <a:r>
              <a:rPr lang="en-US" dirty="0"/>
              <a:t> de claviatura.</a:t>
            </a:r>
          </a:p>
          <a:p>
            <a:pPr marL="0" indent="0"/>
            <a:r>
              <a:rPr lang="en-US" dirty="0" err="1"/>
              <a:t>Acestea</a:t>
            </a:r>
            <a:r>
              <a:rPr lang="en-US" dirty="0"/>
              <a:t> pot fi </a:t>
            </a:r>
            <a:r>
              <a:rPr lang="en-US" dirty="0" err="1"/>
              <a:t>apasate</a:t>
            </a:r>
            <a:r>
              <a:rPr lang="en-US" dirty="0"/>
              <a:t> fie cu mouse-ul (left-click), fie prin </a:t>
            </a:r>
            <a:r>
              <a:rPr lang="en-US" dirty="0" err="1"/>
              <a:t>tastarea</a:t>
            </a:r>
            <a:r>
              <a:rPr lang="en-US" dirty="0"/>
              <a:t> </a:t>
            </a:r>
            <a:r>
              <a:rPr lang="en-US" dirty="0" err="1"/>
              <a:t>scurtaturilor</a:t>
            </a:r>
            <a:r>
              <a:rPr lang="en-US" dirty="0"/>
              <a:t> afisate pe ecran pentru taste.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Pianul</a:t>
            </a:r>
            <a:r>
              <a:rPr lang="en-US" dirty="0"/>
              <a:t> are 18 taste </a:t>
            </a:r>
            <a:r>
              <a:rPr lang="en-US" dirty="0" err="1"/>
              <a:t>albe</a:t>
            </a:r>
            <a:r>
              <a:rPr lang="en-US" dirty="0"/>
              <a:t> si 12 taste </a:t>
            </a:r>
            <a:r>
              <a:rPr lang="en-US" dirty="0" err="1"/>
              <a:t>negre</a:t>
            </a:r>
            <a:r>
              <a:rPr lang="en-US" dirty="0"/>
              <a:t> (</a:t>
            </a:r>
            <a:r>
              <a:rPr lang="en-US" dirty="0" err="1"/>
              <a:t>accidentale</a:t>
            </a:r>
            <a:r>
              <a:rPr lang="en-US" dirty="0"/>
              <a:t>), definite prin range-ul </a:t>
            </a:r>
            <a:r>
              <a:rPr lang="en-US" dirty="0" err="1"/>
              <a:t>primit</a:t>
            </a:r>
            <a:r>
              <a:rPr lang="en-US" dirty="0"/>
              <a:t> ca props.</a:t>
            </a:r>
          </a:p>
          <a:p>
            <a:pPr marL="0" indent="0"/>
            <a:r>
              <a:rPr lang="en-US" dirty="0" err="1"/>
              <a:t>Scurtaturile</a:t>
            </a:r>
            <a:r>
              <a:rPr lang="en-US" dirty="0"/>
              <a:t> de taste pentru note pot fi </a:t>
            </a:r>
            <a:r>
              <a:rPr lang="en-US" dirty="0" err="1"/>
              <a:t>schimbate</a:t>
            </a:r>
            <a:r>
              <a:rPr lang="en-US" dirty="0"/>
              <a:t>, din props.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 err="1"/>
              <a:t>Latimea</a:t>
            </a:r>
            <a:r>
              <a:rPr lang="en-US" dirty="0"/>
              <a:t> pianului este trimisa ca props. Pentru a </a:t>
            </a:r>
            <a:r>
              <a:rPr lang="en-US" dirty="0" err="1"/>
              <a:t>permite</a:t>
            </a:r>
            <a:r>
              <a:rPr lang="en-US" dirty="0"/>
              <a:t> un </a:t>
            </a:r>
          </a:p>
          <a:p>
            <a:pPr marL="0" indent="0"/>
            <a:r>
              <a:rPr lang="en-US" dirty="0" err="1"/>
              <a:t>comportament</a:t>
            </a:r>
            <a:r>
              <a:rPr lang="en-US" dirty="0"/>
              <a:t> </a:t>
            </a:r>
            <a:r>
              <a:rPr lang="en-US" dirty="0" err="1"/>
              <a:t>relativ</a:t>
            </a:r>
            <a:r>
              <a:rPr lang="en-US" dirty="0"/>
              <a:t> responsive, </a:t>
            </a:r>
            <a:r>
              <a:rPr lang="en-US" dirty="0" err="1"/>
              <a:t>latimea</a:t>
            </a:r>
            <a:r>
              <a:rPr lang="en-US" dirty="0"/>
              <a:t> este </a:t>
            </a:r>
            <a:r>
              <a:rPr lang="en-US" dirty="0" err="1"/>
              <a:t>calculata</a:t>
            </a:r>
            <a:r>
              <a:rPr lang="en-US" dirty="0"/>
              <a:t> </a:t>
            </a:r>
            <a:r>
              <a:rPr lang="en-US" dirty="0" err="1"/>
              <a:t>diferit</a:t>
            </a:r>
            <a:r>
              <a:rPr lang="en-US" dirty="0"/>
              <a:t> pentru </a:t>
            </a:r>
          </a:p>
          <a:p>
            <a:pPr marL="0" indent="0"/>
            <a:r>
              <a:rPr lang="en-US" dirty="0"/>
              <a:t>doua breakpoint-uri, </a:t>
            </a:r>
            <a:r>
              <a:rPr lang="en-US" dirty="0" err="1"/>
              <a:t>ecrane</a:t>
            </a:r>
            <a:r>
              <a:rPr lang="en-US" dirty="0"/>
              <a:t> mai </a:t>
            </a:r>
            <a:r>
              <a:rPr lang="en-US" dirty="0" err="1"/>
              <a:t>mari</a:t>
            </a:r>
            <a:r>
              <a:rPr lang="en-US" dirty="0"/>
              <a:t> de 1400px si </a:t>
            </a:r>
            <a:r>
              <a:rPr lang="en-US" dirty="0" err="1"/>
              <a:t>ecrane</a:t>
            </a:r>
            <a:r>
              <a:rPr lang="en-US" dirty="0"/>
              <a:t> mai </a:t>
            </a:r>
            <a:r>
              <a:rPr lang="en-US" dirty="0" err="1"/>
              <a:t>mici</a:t>
            </a:r>
            <a:r>
              <a:rPr lang="en-US" dirty="0"/>
              <a:t> de </a:t>
            </a:r>
          </a:p>
          <a:p>
            <a:pPr marL="0" indent="0"/>
            <a:r>
              <a:rPr lang="en-US" dirty="0"/>
              <a:t>1400px.</a:t>
            </a:r>
          </a:p>
          <a:p>
            <a:pPr marL="0" indent="0"/>
            <a:endParaRPr lang="en-US" b="1" dirty="0"/>
          </a:p>
          <a:p>
            <a:pPr marL="0" indent="0"/>
            <a:r>
              <a:rPr lang="en-US" dirty="0"/>
              <a:t>Producerea sunetelor de la sintetizator se face prin doua functii: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i="1" dirty="0" err="1">
                <a:solidFill>
                  <a:srgbClr val="D5F979"/>
                </a:solidFill>
              </a:rPr>
              <a:t>playNote</a:t>
            </a:r>
            <a:r>
              <a:rPr lang="en-US" b="1" i="1" dirty="0">
                <a:solidFill>
                  <a:srgbClr val="D5F979"/>
                </a:solidFill>
              </a:rPr>
              <a:t> </a:t>
            </a:r>
            <a:r>
              <a:rPr lang="en-US" dirty="0" err="1"/>
              <a:t>activata</a:t>
            </a:r>
            <a:r>
              <a:rPr lang="en-US" dirty="0"/>
              <a:t> la apasarea unei taste de pian, </a:t>
            </a:r>
            <a:r>
              <a:rPr lang="en-US" dirty="0" err="1"/>
              <a:t>porneste</a:t>
            </a:r>
            <a:r>
              <a:rPr lang="en-US" dirty="0"/>
              <a:t> </a:t>
            </a:r>
          </a:p>
          <a:p>
            <a:pPr marL="0" indent="0"/>
            <a:r>
              <a:rPr lang="en-US" dirty="0"/>
              <a:t>producerea </a:t>
            </a:r>
            <a:r>
              <a:rPr lang="en-US" dirty="0" err="1"/>
              <a:t>sunetului</a:t>
            </a:r>
            <a:r>
              <a:rPr lang="en-US" dirty="0"/>
              <a:t> </a:t>
            </a:r>
            <a:r>
              <a:rPr lang="en-US" dirty="0" err="1"/>
              <a:t>dorit</a:t>
            </a:r>
            <a:r>
              <a:rPr lang="en-US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i="1" dirty="0" err="1">
                <a:solidFill>
                  <a:srgbClr val="D5F979"/>
                </a:solidFill>
              </a:rPr>
              <a:t>stopNote</a:t>
            </a:r>
            <a:r>
              <a:rPr lang="en-US" dirty="0"/>
              <a:t> </a:t>
            </a:r>
            <a:r>
              <a:rPr lang="en-US" dirty="0" err="1"/>
              <a:t>activata</a:t>
            </a:r>
            <a:r>
              <a:rPr lang="en-US" dirty="0"/>
              <a:t> la </a:t>
            </a:r>
            <a:r>
              <a:rPr lang="en-US" dirty="0" err="1"/>
              <a:t>oprirea</a:t>
            </a:r>
            <a:r>
              <a:rPr lang="en-US" dirty="0"/>
              <a:t> </a:t>
            </a:r>
            <a:r>
              <a:rPr lang="en-US" dirty="0" err="1"/>
              <a:t>apasarii</a:t>
            </a:r>
            <a:r>
              <a:rPr lang="en-US" dirty="0"/>
              <a:t> unei taste, </a:t>
            </a:r>
            <a:r>
              <a:rPr lang="en-US" dirty="0" err="1"/>
              <a:t>opreste</a:t>
            </a:r>
            <a:r>
              <a:rPr lang="en-US" dirty="0"/>
              <a:t> producerea</a:t>
            </a:r>
          </a:p>
          <a:p>
            <a:pPr marL="0" indent="0"/>
            <a:r>
              <a:rPr lang="en-US" dirty="0" err="1"/>
              <a:t>sunetului</a:t>
            </a:r>
            <a:r>
              <a:rPr lang="en-US" dirty="0"/>
              <a:t> </a:t>
            </a:r>
            <a:r>
              <a:rPr lang="en-US" dirty="0" err="1"/>
              <a:t>dorit</a:t>
            </a:r>
            <a:r>
              <a:rPr lang="en-US" dirty="0"/>
              <a:t>.</a:t>
            </a:r>
          </a:p>
          <a:p>
            <a:pPr marL="0" indent="0"/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045DCC-90AC-45D7-A49C-43308FA64F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7900" y="2832822"/>
            <a:ext cx="3086100" cy="232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411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41"/>
          <p:cNvSpPr/>
          <p:nvPr/>
        </p:nvSpPr>
        <p:spPr>
          <a:xfrm>
            <a:off x="3873169" y="1417134"/>
            <a:ext cx="1464000" cy="14640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title"/>
          </p:nvPr>
        </p:nvSpPr>
        <p:spPr>
          <a:xfrm>
            <a:off x="1882555" y="3053012"/>
            <a:ext cx="602391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Functionalitati viitoare si imbunatatiri</a:t>
            </a:r>
          </a:p>
        </p:txBody>
      </p:sp>
      <p:sp>
        <p:nvSpPr>
          <p:cNvPr id="1146" name="Google Shape;1146;p41"/>
          <p:cNvSpPr txBox="1">
            <a:spLocks noGrp="1"/>
          </p:cNvSpPr>
          <p:nvPr>
            <p:ph type="title" idx="2"/>
          </p:nvPr>
        </p:nvSpPr>
        <p:spPr>
          <a:xfrm>
            <a:off x="3873169" y="1728234"/>
            <a:ext cx="146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0980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4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5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942;p36">
            <a:extLst>
              <a:ext uri="{FF2B5EF4-FFF2-40B4-BE49-F238E27FC236}">
                <a16:creationId xmlns:a16="http://schemas.microsoft.com/office/drawing/2014/main" id="{EEFBCD6F-F46A-4C79-A9E6-1EDF6E41A7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0779" y="573098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Functionalitati viitoare si imbunatatiri</a:t>
            </a:r>
            <a:endParaRPr dirty="0"/>
          </a:p>
        </p:txBody>
      </p:sp>
      <p:sp>
        <p:nvSpPr>
          <p:cNvPr id="9" name="Google Shape;877;p35">
            <a:extLst>
              <a:ext uri="{FF2B5EF4-FFF2-40B4-BE49-F238E27FC236}">
                <a16:creationId xmlns:a16="http://schemas.microsoft.com/office/drawing/2014/main" id="{20DEB130-27FF-4CDA-80D0-9A889F0565C8}"/>
              </a:ext>
            </a:extLst>
          </p:cNvPr>
          <p:cNvSpPr txBox="1">
            <a:spLocks/>
          </p:cNvSpPr>
          <p:nvPr/>
        </p:nvSpPr>
        <p:spPr>
          <a:xfrm>
            <a:off x="420879" y="1124622"/>
            <a:ext cx="8464041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b="1" dirty="0">
                <a:solidFill>
                  <a:srgbClr val="D5F979"/>
                </a:solidFill>
              </a:rPr>
              <a:t>Oscillator</a:t>
            </a:r>
            <a:r>
              <a:rPr lang="en-US" dirty="0">
                <a:solidFill>
                  <a:srgbClr val="D5F979"/>
                </a:solidFill>
              </a:rPr>
              <a:t> </a:t>
            </a:r>
          </a:p>
          <a:p>
            <a:pPr marL="0" indent="0"/>
            <a:r>
              <a:rPr lang="en-US" dirty="0"/>
              <a:t>– Introducerea unor setari mai complexe pentru producerea sunetelor.</a:t>
            </a:r>
          </a:p>
          <a:p>
            <a:pPr marL="171450" indent="-171450">
              <a:buFontTx/>
              <a:buChar char="-"/>
            </a:pPr>
            <a:r>
              <a:rPr lang="en-US" dirty="0"/>
              <a:t>Salvarea setarilor si posibilitatea creearii de oscilatoare custom.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/>
            <a:r>
              <a:rPr lang="en-US" b="1" dirty="0">
                <a:solidFill>
                  <a:srgbClr val="D5F979"/>
                </a:solidFill>
              </a:rPr>
              <a:t>Octave Setter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La schimbarea octavei, daca anumite note sunt cantate, oscilatorul nu va opri notele activate si aceste note vor ramane pornite pana la refresh-ul paginii.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/>
            <a:r>
              <a:rPr lang="en-US" b="1" dirty="0">
                <a:solidFill>
                  <a:srgbClr val="D5F979"/>
                </a:solidFill>
              </a:rPr>
              <a:t>Piano</a:t>
            </a:r>
          </a:p>
          <a:p>
            <a:pPr marL="171450" indent="-171450">
              <a:buFontTx/>
              <a:buChar char="-"/>
            </a:pPr>
            <a:r>
              <a:rPr lang="en-US" dirty="0"/>
              <a:t>Introducerea a mai multor scurtaturi de tastatura.</a:t>
            </a:r>
          </a:p>
          <a:p>
            <a:pPr marL="171450" indent="-171450">
              <a:buFontTx/>
              <a:buChar char="-"/>
            </a:pPr>
            <a:r>
              <a:rPr lang="en-US" dirty="0"/>
              <a:t>Implementarea MIDI support.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/>
            <a:r>
              <a:rPr lang="en-US" b="1" dirty="0">
                <a:solidFill>
                  <a:srgbClr val="D5F979"/>
                </a:solidFill>
              </a:rPr>
              <a:t>Aplicatie</a:t>
            </a:r>
          </a:p>
          <a:p>
            <a:pPr marL="171450" indent="-171450">
              <a:buFontTx/>
              <a:buChar char="-"/>
            </a:pPr>
            <a:r>
              <a:rPr lang="en-US" dirty="0"/>
              <a:t>Fortarea folosirii aplicatiei in portrait mode pentru dispozitive mobile.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/>
            <a:r>
              <a:rPr lang="en-US" b="1" dirty="0">
                <a:solidFill>
                  <a:srgbClr val="D5F979"/>
                </a:solidFill>
              </a:rPr>
              <a:t>Cod</a:t>
            </a:r>
          </a:p>
          <a:p>
            <a:pPr marL="0" indent="0"/>
            <a:r>
              <a:rPr lang="en-US" dirty="0"/>
              <a:t>- Refactorizare cod, in special componenta home.jsx.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22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41"/>
          <p:cNvSpPr txBox="1">
            <a:spLocks noGrp="1"/>
          </p:cNvSpPr>
          <p:nvPr>
            <p:ph type="title"/>
          </p:nvPr>
        </p:nvSpPr>
        <p:spPr>
          <a:xfrm>
            <a:off x="1710675" y="1911730"/>
            <a:ext cx="602391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MULTUMESC!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153BD4-2F30-4365-A91C-20A1CABBBB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670"/>
          <a:stretch/>
        </p:blipFill>
        <p:spPr>
          <a:xfrm>
            <a:off x="6544476" y="3479858"/>
            <a:ext cx="2599524" cy="566977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9328241D-EAD0-4F69-864B-E1C1B44C49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5309" y="3620822"/>
            <a:ext cx="4246800" cy="3291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Stamate Cezar Ionel</a:t>
            </a:r>
          </a:p>
        </p:txBody>
      </p:sp>
    </p:spTree>
    <p:extLst>
      <p:ext uri="{BB962C8B-B14F-4D97-AF65-F5344CB8AC3E}">
        <p14:creationId xmlns:p14="http://schemas.microsoft.com/office/powerpoint/2010/main" val="1299474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36"/>
          <p:cNvSpPr/>
          <p:nvPr/>
        </p:nvSpPr>
        <p:spPr>
          <a:xfrm>
            <a:off x="5447825" y="2965450"/>
            <a:ext cx="678600" cy="6786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6"/>
          <p:cNvSpPr/>
          <p:nvPr/>
        </p:nvSpPr>
        <p:spPr>
          <a:xfrm>
            <a:off x="2374475" y="2965450"/>
            <a:ext cx="678600" cy="6786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6"/>
          <p:cNvSpPr/>
          <p:nvPr/>
        </p:nvSpPr>
        <p:spPr>
          <a:xfrm>
            <a:off x="5447825" y="1564500"/>
            <a:ext cx="678600" cy="6786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6"/>
          <p:cNvSpPr/>
          <p:nvPr/>
        </p:nvSpPr>
        <p:spPr>
          <a:xfrm>
            <a:off x="2374475" y="1564500"/>
            <a:ext cx="678600" cy="6786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6"/>
          <p:cNvSpPr txBox="1">
            <a:spLocks noGrp="1"/>
          </p:cNvSpPr>
          <p:nvPr>
            <p:ph type="title" idx="2"/>
          </p:nvPr>
        </p:nvSpPr>
        <p:spPr>
          <a:xfrm>
            <a:off x="3093638" y="1406225"/>
            <a:ext cx="2081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Prezentare si Obiectiv</a:t>
            </a:r>
            <a:endParaRPr dirty="0"/>
          </a:p>
        </p:txBody>
      </p:sp>
      <p:sp>
        <p:nvSpPr>
          <p:cNvPr id="898" name="Google Shape;898;p36"/>
          <p:cNvSpPr txBox="1">
            <a:spLocks noGrp="1"/>
          </p:cNvSpPr>
          <p:nvPr>
            <p:ph type="subTitle" idx="1"/>
          </p:nvPr>
        </p:nvSpPr>
        <p:spPr>
          <a:xfrm>
            <a:off x="3093648" y="1992763"/>
            <a:ext cx="208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Descrierea aplicatiei, link-uri si obiectivul aplicatiei</a:t>
            </a:r>
            <a:endParaRPr dirty="0"/>
          </a:p>
        </p:txBody>
      </p:sp>
      <p:sp>
        <p:nvSpPr>
          <p:cNvPr id="899" name="Google Shape;899;p36"/>
          <p:cNvSpPr txBox="1">
            <a:spLocks noGrp="1"/>
          </p:cNvSpPr>
          <p:nvPr>
            <p:ph type="title" idx="3"/>
          </p:nvPr>
        </p:nvSpPr>
        <p:spPr>
          <a:xfrm>
            <a:off x="6126425" y="1406250"/>
            <a:ext cx="1851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Tehnologii utilizate</a:t>
            </a:r>
            <a:endParaRPr dirty="0"/>
          </a:p>
        </p:txBody>
      </p:sp>
      <p:sp>
        <p:nvSpPr>
          <p:cNvPr id="900" name="Google Shape;900;p36"/>
          <p:cNvSpPr txBox="1">
            <a:spLocks noGrp="1"/>
          </p:cNvSpPr>
          <p:nvPr>
            <p:ph type="subTitle" idx="4"/>
          </p:nvPr>
        </p:nvSpPr>
        <p:spPr>
          <a:xfrm>
            <a:off x="6126425" y="1985888"/>
            <a:ext cx="208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Limbaje, framework-uri si node packages folosite.</a:t>
            </a:r>
            <a:endParaRPr dirty="0"/>
          </a:p>
        </p:txBody>
      </p:sp>
      <p:sp>
        <p:nvSpPr>
          <p:cNvPr id="901" name="Google Shape;901;p36"/>
          <p:cNvSpPr txBox="1">
            <a:spLocks noGrp="1"/>
          </p:cNvSpPr>
          <p:nvPr>
            <p:ph type="title" idx="5"/>
          </p:nvPr>
        </p:nvSpPr>
        <p:spPr>
          <a:xfrm>
            <a:off x="3093638" y="2985947"/>
            <a:ext cx="2168006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Functionalitati curente</a:t>
            </a:r>
            <a:endParaRPr dirty="0"/>
          </a:p>
        </p:txBody>
      </p:sp>
      <p:sp>
        <p:nvSpPr>
          <p:cNvPr id="902" name="Google Shape;902;p36"/>
          <p:cNvSpPr txBox="1">
            <a:spLocks noGrp="1"/>
          </p:cNvSpPr>
          <p:nvPr>
            <p:ph type="subTitle" idx="6"/>
          </p:nvPr>
        </p:nvSpPr>
        <p:spPr>
          <a:xfrm>
            <a:off x="3093648" y="3572468"/>
            <a:ext cx="208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Descrierea functionalitatilor si a serviciilor</a:t>
            </a:r>
            <a:endParaRPr dirty="0"/>
          </a:p>
        </p:txBody>
      </p:sp>
      <p:sp>
        <p:nvSpPr>
          <p:cNvPr id="903" name="Google Shape;903;p36"/>
          <p:cNvSpPr txBox="1">
            <a:spLocks noGrp="1"/>
          </p:cNvSpPr>
          <p:nvPr>
            <p:ph type="title" idx="7"/>
          </p:nvPr>
        </p:nvSpPr>
        <p:spPr>
          <a:xfrm>
            <a:off x="6126424" y="2937819"/>
            <a:ext cx="3032778" cy="6421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Functionalitati </a:t>
            </a:r>
            <a:br>
              <a:rPr lang="en" dirty="0"/>
            </a:br>
            <a:r>
              <a:rPr lang="en" dirty="0"/>
              <a:t>viitoare si imbunatatiri</a:t>
            </a:r>
            <a:endParaRPr dirty="0"/>
          </a:p>
        </p:txBody>
      </p:sp>
      <p:sp>
        <p:nvSpPr>
          <p:cNvPr id="904" name="Google Shape;904;p36"/>
          <p:cNvSpPr txBox="1">
            <a:spLocks noGrp="1"/>
          </p:cNvSpPr>
          <p:nvPr>
            <p:ph type="subTitle" idx="8"/>
          </p:nvPr>
        </p:nvSpPr>
        <p:spPr>
          <a:xfrm>
            <a:off x="6126425" y="3716847"/>
            <a:ext cx="208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Functionalitati viitoare, known issues, imbunatatiri.</a:t>
            </a:r>
            <a:endParaRPr dirty="0"/>
          </a:p>
        </p:txBody>
      </p:sp>
      <p:sp>
        <p:nvSpPr>
          <p:cNvPr id="905" name="Google Shape;905;p36"/>
          <p:cNvSpPr txBox="1">
            <a:spLocks noGrp="1"/>
          </p:cNvSpPr>
          <p:nvPr>
            <p:ph type="title" idx="9"/>
          </p:nvPr>
        </p:nvSpPr>
        <p:spPr>
          <a:xfrm>
            <a:off x="2374469" y="1665900"/>
            <a:ext cx="6786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06" name="Google Shape;906;p36"/>
          <p:cNvSpPr txBox="1">
            <a:spLocks noGrp="1"/>
          </p:cNvSpPr>
          <p:nvPr>
            <p:ph type="title" idx="13"/>
          </p:nvPr>
        </p:nvSpPr>
        <p:spPr>
          <a:xfrm>
            <a:off x="2374400" y="3066850"/>
            <a:ext cx="6786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07" name="Google Shape;907;p36"/>
          <p:cNvSpPr txBox="1">
            <a:spLocks noGrp="1"/>
          </p:cNvSpPr>
          <p:nvPr>
            <p:ph type="title" idx="14"/>
          </p:nvPr>
        </p:nvSpPr>
        <p:spPr>
          <a:xfrm>
            <a:off x="5447825" y="1665900"/>
            <a:ext cx="6786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08" name="Google Shape;908;p36"/>
          <p:cNvSpPr txBox="1">
            <a:spLocks noGrp="1"/>
          </p:cNvSpPr>
          <p:nvPr>
            <p:ph type="title" idx="15"/>
          </p:nvPr>
        </p:nvSpPr>
        <p:spPr>
          <a:xfrm>
            <a:off x="5447825" y="3062350"/>
            <a:ext cx="678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915" name="Google Shape;915;p36"/>
          <p:cNvGrpSpPr/>
          <p:nvPr/>
        </p:nvGrpSpPr>
        <p:grpSpPr>
          <a:xfrm>
            <a:off x="0" y="234600"/>
            <a:ext cx="2168006" cy="3817925"/>
            <a:chOff x="0" y="184950"/>
            <a:chExt cx="2489100" cy="4773600"/>
          </a:xfrm>
        </p:grpSpPr>
        <p:sp>
          <p:nvSpPr>
            <p:cNvPr id="916" name="Google Shape;916;p36"/>
            <p:cNvSpPr/>
            <p:nvPr/>
          </p:nvSpPr>
          <p:spPr>
            <a:xfrm>
              <a:off x="0" y="184950"/>
              <a:ext cx="1243800" cy="4773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6"/>
            <p:cNvSpPr/>
            <p:nvPr/>
          </p:nvSpPr>
          <p:spPr>
            <a:xfrm>
              <a:off x="61500" y="4359200"/>
              <a:ext cx="475800" cy="475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6"/>
            <p:cNvSpPr/>
            <p:nvPr/>
          </p:nvSpPr>
          <p:spPr>
            <a:xfrm>
              <a:off x="0" y="184950"/>
              <a:ext cx="2489100" cy="4773600"/>
            </a:xfrm>
            <a:prstGeom prst="roundRect">
              <a:avLst>
                <a:gd name="adj" fmla="val 1114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" name="Google Shape;919;p36"/>
          <p:cNvSpPr txBox="1"/>
          <p:nvPr/>
        </p:nvSpPr>
        <p:spPr>
          <a:xfrm>
            <a:off x="429284" y="1207613"/>
            <a:ext cx="11862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CAPITOLE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20" name="Google Shape;920;p36"/>
          <p:cNvGrpSpPr/>
          <p:nvPr/>
        </p:nvGrpSpPr>
        <p:grpSpPr>
          <a:xfrm>
            <a:off x="156230" y="1265599"/>
            <a:ext cx="222708" cy="222689"/>
            <a:chOff x="4436963" y="889641"/>
            <a:chExt cx="363309" cy="363278"/>
          </a:xfrm>
        </p:grpSpPr>
        <p:sp>
          <p:nvSpPr>
            <p:cNvPr id="921" name="Google Shape;921;p36"/>
            <p:cNvSpPr/>
            <p:nvPr/>
          </p:nvSpPr>
          <p:spPr>
            <a:xfrm>
              <a:off x="4565503" y="978133"/>
              <a:ext cx="135897" cy="186569"/>
            </a:xfrm>
            <a:custGeom>
              <a:avLst/>
              <a:gdLst/>
              <a:ahLst/>
              <a:cxnLst/>
              <a:rect l="l" t="t" r="r" b="b"/>
              <a:pathLst>
                <a:path w="4452" h="6112" extrusionOk="0">
                  <a:moveTo>
                    <a:pt x="696" y="1330"/>
                  </a:moveTo>
                  <a:lnTo>
                    <a:pt x="3212" y="3051"/>
                  </a:lnTo>
                  <a:lnTo>
                    <a:pt x="696" y="4782"/>
                  </a:lnTo>
                  <a:lnTo>
                    <a:pt x="696" y="1330"/>
                  </a:lnTo>
                  <a:close/>
                  <a:moveTo>
                    <a:pt x="0" y="0"/>
                  </a:moveTo>
                  <a:lnTo>
                    <a:pt x="0" y="6111"/>
                  </a:lnTo>
                  <a:lnTo>
                    <a:pt x="4452" y="30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6"/>
            <p:cNvSpPr/>
            <p:nvPr/>
          </p:nvSpPr>
          <p:spPr>
            <a:xfrm>
              <a:off x="4436963" y="889641"/>
              <a:ext cx="363309" cy="363278"/>
            </a:xfrm>
            <a:custGeom>
              <a:avLst/>
              <a:gdLst/>
              <a:ahLst/>
              <a:cxnLst/>
              <a:rect l="l" t="t" r="r" b="b"/>
              <a:pathLst>
                <a:path w="11902" h="11901" extrusionOk="0">
                  <a:moveTo>
                    <a:pt x="5951" y="705"/>
                  </a:moveTo>
                  <a:cubicBezTo>
                    <a:pt x="8850" y="705"/>
                    <a:pt x="11205" y="3060"/>
                    <a:pt x="11205" y="5950"/>
                  </a:cubicBezTo>
                  <a:cubicBezTo>
                    <a:pt x="11205" y="8850"/>
                    <a:pt x="8850" y="11205"/>
                    <a:pt x="5951" y="11205"/>
                  </a:cubicBezTo>
                  <a:cubicBezTo>
                    <a:pt x="3051" y="11205"/>
                    <a:pt x="696" y="8850"/>
                    <a:pt x="696" y="5950"/>
                  </a:cubicBezTo>
                  <a:cubicBezTo>
                    <a:pt x="696" y="3060"/>
                    <a:pt x="3051" y="705"/>
                    <a:pt x="5951" y="705"/>
                  </a:cubicBezTo>
                  <a:close/>
                  <a:moveTo>
                    <a:pt x="5951" y="0"/>
                  </a:moveTo>
                  <a:cubicBezTo>
                    <a:pt x="2677" y="0"/>
                    <a:pt x="0" y="2676"/>
                    <a:pt x="0" y="5950"/>
                  </a:cubicBezTo>
                  <a:cubicBezTo>
                    <a:pt x="0" y="9233"/>
                    <a:pt x="2677" y="11901"/>
                    <a:pt x="5951" y="11901"/>
                  </a:cubicBezTo>
                  <a:cubicBezTo>
                    <a:pt x="9225" y="11901"/>
                    <a:pt x="11901" y="9233"/>
                    <a:pt x="11901" y="5950"/>
                  </a:cubicBezTo>
                  <a:cubicBezTo>
                    <a:pt x="11901" y="2676"/>
                    <a:pt x="9225" y="0"/>
                    <a:pt x="5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3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25" name="Google Shape;925;p36"/>
          <p:cNvSpPr/>
          <p:nvPr/>
        </p:nvSpPr>
        <p:spPr>
          <a:xfrm>
            <a:off x="523226" y="1589567"/>
            <a:ext cx="329100" cy="3291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0025" scaled="0"/>
          </a:gra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75000"/>
                  </a:schemeClr>
                </a:solidFill>
                <a:latin typeface="Poppins SemiBold"/>
                <a:ea typeface="Poppins SemiBold"/>
                <a:cs typeface="Poppins SemiBold"/>
                <a:sym typeface="Poppins SemiBold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dirty="0">
              <a:solidFill>
                <a:schemeClr val="bg2">
                  <a:lumMod val="75000"/>
                </a:schemeClr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926" name="Google Shape;926;p36">
            <a:hlinkClick r:id="rId5" action="ppaction://hlinksldjump"/>
          </p:cNvPr>
          <p:cNvSpPr txBox="1"/>
          <p:nvPr/>
        </p:nvSpPr>
        <p:spPr>
          <a:xfrm>
            <a:off x="917288" y="1516217"/>
            <a:ext cx="12507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chemeClr val="lt1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4" action="ppaction://hlinksldjump"/>
              </a:rPr>
              <a:t>Prezentare si Obiectiv</a:t>
            </a:r>
            <a:endParaRPr sz="1200" i="1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27" name="Google Shape;927;p36">
            <a:hlinkClick r:id="rId6" action="ppaction://hlinksldjump"/>
          </p:cNvPr>
          <p:cNvSpPr txBox="1"/>
          <p:nvPr/>
        </p:nvSpPr>
        <p:spPr>
          <a:xfrm>
            <a:off x="917288" y="2026442"/>
            <a:ext cx="11076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chemeClr val="lt1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7" action="ppaction://hlinksldjump"/>
              </a:rPr>
              <a:t>Tehnologii utilizate</a:t>
            </a:r>
            <a:endParaRPr sz="1200" i="1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28" name="Google Shape;928;p36">
            <a:hlinkClick r:id="" action="ppaction://noaction"/>
          </p:cNvPr>
          <p:cNvSpPr txBox="1"/>
          <p:nvPr/>
        </p:nvSpPr>
        <p:spPr>
          <a:xfrm>
            <a:off x="917288" y="2536667"/>
            <a:ext cx="12507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chemeClr val="lt1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5" action="ppaction://hlinksldjump"/>
              </a:rPr>
              <a:t>Functionalitati curente</a:t>
            </a:r>
            <a:endParaRPr sz="1200" i="1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29" name="Google Shape;929;p36">
            <a:hlinkClick r:id="" action="ppaction://noaction"/>
          </p:cNvPr>
          <p:cNvSpPr txBox="1"/>
          <p:nvPr/>
        </p:nvSpPr>
        <p:spPr>
          <a:xfrm>
            <a:off x="917287" y="3046892"/>
            <a:ext cx="1270932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chemeClr val="lt1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6" action="ppaction://hlinksldjump"/>
              </a:rPr>
              <a:t>Functionalitati viitoare si imbunatatiri</a:t>
            </a:r>
            <a:endParaRPr sz="1200" i="1" dirty="0">
              <a:solidFill>
                <a:schemeClr val="lt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1" name="Google Shape;931;p36"/>
          <p:cNvCxnSpPr/>
          <p:nvPr/>
        </p:nvCxnSpPr>
        <p:spPr>
          <a:xfrm rot="10800000">
            <a:off x="75" y="11458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2" name="Google Shape;932;p36"/>
          <p:cNvCxnSpPr/>
          <p:nvPr/>
        </p:nvCxnSpPr>
        <p:spPr>
          <a:xfrm rot="10800000">
            <a:off x="75" y="3615996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3" name="Google Shape;933;p36"/>
          <p:cNvSpPr/>
          <p:nvPr/>
        </p:nvSpPr>
        <p:spPr>
          <a:xfrm>
            <a:off x="523226" y="2099792"/>
            <a:ext cx="329100" cy="3291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0025" scaled="0"/>
          </a:gra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75000"/>
                  </a:schemeClr>
                </a:solidFill>
                <a:latin typeface="Poppins SemiBold"/>
                <a:ea typeface="Poppins SemiBold"/>
                <a:cs typeface="Poppins SemiBold"/>
                <a:sym typeface="Poppins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dirty="0">
              <a:solidFill>
                <a:schemeClr val="bg2">
                  <a:lumMod val="75000"/>
                </a:schemeClr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934" name="Google Shape;934;p36"/>
          <p:cNvSpPr/>
          <p:nvPr/>
        </p:nvSpPr>
        <p:spPr>
          <a:xfrm>
            <a:off x="523226" y="2610017"/>
            <a:ext cx="329100" cy="3291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0025" scaled="0"/>
          </a:gra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75000"/>
                  </a:schemeClr>
                </a:solidFill>
                <a:latin typeface="Poppins SemiBold"/>
                <a:ea typeface="Poppins SemiBold"/>
                <a:cs typeface="Poppins SemiBold"/>
                <a:sym typeface="Poppins SemiBold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dirty="0">
              <a:solidFill>
                <a:schemeClr val="bg2">
                  <a:lumMod val="75000"/>
                </a:schemeClr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935" name="Google Shape;935;p36"/>
          <p:cNvSpPr/>
          <p:nvPr/>
        </p:nvSpPr>
        <p:spPr>
          <a:xfrm>
            <a:off x="523226" y="3120242"/>
            <a:ext cx="329100" cy="3291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0025" scaled="0"/>
          </a:gra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75000"/>
                  </a:schemeClr>
                </a:solidFill>
                <a:latin typeface="Poppins SemiBold"/>
                <a:ea typeface="Poppins SemiBold"/>
                <a:cs typeface="Poppins SemiBold"/>
                <a:sym typeface="Poppins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04</a:t>
            </a:r>
            <a:endParaRPr dirty="0">
              <a:solidFill>
                <a:schemeClr val="bg2">
                  <a:lumMod val="75000"/>
                </a:schemeClr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7" name="Google Shape;937;p36"/>
          <p:cNvGrpSpPr/>
          <p:nvPr/>
        </p:nvGrpSpPr>
        <p:grpSpPr>
          <a:xfrm>
            <a:off x="171571" y="3727018"/>
            <a:ext cx="192025" cy="201167"/>
            <a:chOff x="848108" y="2667020"/>
            <a:chExt cx="53144" cy="56135"/>
          </a:xfrm>
        </p:grpSpPr>
        <p:sp>
          <p:nvSpPr>
            <p:cNvPr id="938" name="Google Shape;938;p36"/>
            <p:cNvSpPr/>
            <p:nvPr/>
          </p:nvSpPr>
          <p:spPr>
            <a:xfrm>
              <a:off x="859005" y="2667020"/>
              <a:ext cx="31349" cy="31349"/>
            </a:xfrm>
            <a:custGeom>
              <a:avLst/>
              <a:gdLst/>
              <a:ahLst/>
              <a:cxnLst/>
              <a:rect l="l" t="t" r="r" b="b"/>
              <a:pathLst>
                <a:path w="1027" h="1027" extrusionOk="0">
                  <a:moveTo>
                    <a:pt x="518" y="143"/>
                  </a:moveTo>
                  <a:cubicBezTo>
                    <a:pt x="723" y="143"/>
                    <a:pt x="884" y="313"/>
                    <a:pt x="884" y="509"/>
                  </a:cubicBezTo>
                  <a:cubicBezTo>
                    <a:pt x="884" y="714"/>
                    <a:pt x="723" y="884"/>
                    <a:pt x="518" y="884"/>
                  </a:cubicBezTo>
                  <a:cubicBezTo>
                    <a:pt x="313" y="884"/>
                    <a:pt x="144" y="714"/>
                    <a:pt x="144" y="509"/>
                  </a:cubicBezTo>
                  <a:cubicBezTo>
                    <a:pt x="144" y="313"/>
                    <a:pt x="313" y="143"/>
                    <a:pt x="518" y="143"/>
                  </a:cubicBezTo>
                  <a:close/>
                  <a:moveTo>
                    <a:pt x="518" y="0"/>
                  </a:moveTo>
                  <a:cubicBezTo>
                    <a:pt x="233" y="0"/>
                    <a:pt x="1" y="232"/>
                    <a:pt x="1" y="509"/>
                  </a:cubicBezTo>
                  <a:cubicBezTo>
                    <a:pt x="1" y="794"/>
                    <a:pt x="233" y="1026"/>
                    <a:pt x="518" y="1026"/>
                  </a:cubicBezTo>
                  <a:cubicBezTo>
                    <a:pt x="804" y="1026"/>
                    <a:pt x="1027" y="794"/>
                    <a:pt x="1027" y="509"/>
                  </a:cubicBezTo>
                  <a:cubicBezTo>
                    <a:pt x="1027" y="232"/>
                    <a:pt x="804" y="0"/>
                    <a:pt x="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6"/>
            <p:cNvSpPr/>
            <p:nvPr/>
          </p:nvSpPr>
          <p:spPr>
            <a:xfrm>
              <a:off x="848108" y="2705695"/>
              <a:ext cx="53144" cy="17460"/>
            </a:xfrm>
            <a:custGeom>
              <a:avLst/>
              <a:gdLst/>
              <a:ahLst/>
              <a:cxnLst/>
              <a:rect l="l" t="t" r="r" b="b"/>
              <a:pathLst>
                <a:path w="1741" h="572" extrusionOk="0">
                  <a:moveTo>
                    <a:pt x="875" y="0"/>
                  </a:moveTo>
                  <a:cubicBezTo>
                    <a:pt x="518" y="0"/>
                    <a:pt x="179" y="188"/>
                    <a:pt x="1" y="500"/>
                  </a:cubicBezTo>
                  <a:lnTo>
                    <a:pt x="126" y="571"/>
                  </a:lnTo>
                  <a:cubicBezTo>
                    <a:pt x="286" y="304"/>
                    <a:pt x="563" y="143"/>
                    <a:pt x="875" y="143"/>
                  </a:cubicBezTo>
                  <a:cubicBezTo>
                    <a:pt x="1179" y="143"/>
                    <a:pt x="1464" y="304"/>
                    <a:pt x="1616" y="571"/>
                  </a:cubicBezTo>
                  <a:lnTo>
                    <a:pt x="1741" y="500"/>
                  </a:lnTo>
                  <a:cubicBezTo>
                    <a:pt x="1562" y="188"/>
                    <a:pt x="1232" y="0"/>
                    <a:pt x="8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0" name="Google Shape;940;p36">
            <a:hlinkClick r:id="" action="ppaction://noaction"/>
          </p:cNvPr>
          <p:cNvSpPr txBox="1"/>
          <p:nvPr/>
        </p:nvSpPr>
        <p:spPr>
          <a:xfrm>
            <a:off x="420879" y="3663051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bg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MULTUMESC!</a:t>
            </a:r>
            <a:endParaRPr sz="1200" b="1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41" name="Google Shape;941;p36">
            <a:hlinkClick r:id="rId9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42" name="Google Shape;942;p36"/>
          <p:cNvSpPr txBox="1">
            <a:spLocks noGrp="1"/>
          </p:cNvSpPr>
          <p:nvPr>
            <p:ph type="title"/>
          </p:nvPr>
        </p:nvSpPr>
        <p:spPr>
          <a:xfrm>
            <a:off x="2391125" y="539400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CUPRINS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41"/>
          <p:cNvSpPr/>
          <p:nvPr/>
        </p:nvSpPr>
        <p:spPr>
          <a:xfrm>
            <a:off x="3873169" y="1417134"/>
            <a:ext cx="1464000" cy="14640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title"/>
          </p:nvPr>
        </p:nvSpPr>
        <p:spPr>
          <a:xfrm>
            <a:off x="1978806" y="2881134"/>
            <a:ext cx="575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Prezentare si Obiectiv</a:t>
            </a:r>
            <a:endParaRPr dirty="0"/>
          </a:p>
        </p:txBody>
      </p:sp>
      <p:sp>
        <p:nvSpPr>
          <p:cNvPr id="1146" name="Google Shape;1146;p41"/>
          <p:cNvSpPr txBox="1">
            <a:spLocks noGrp="1"/>
          </p:cNvSpPr>
          <p:nvPr>
            <p:ph type="title" idx="2"/>
          </p:nvPr>
        </p:nvSpPr>
        <p:spPr>
          <a:xfrm>
            <a:off x="3873169" y="1728234"/>
            <a:ext cx="146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4792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4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5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42" name="Google Shape;942;p36"/>
          <p:cNvSpPr txBox="1">
            <a:spLocks noGrp="1"/>
          </p:cNvSpPr>
          <p:nvPr>
            <p:ph type="title"/>
          </p:nvPr>
        </p:nvSpPr>
        <p:spPr>
          <a:xfrm>
            <a:off x="2391125" y="539400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Prezentare si Obiectiv</a:t>
            </a:r>
            <a:endParaRPr dirty="0"/>
          </a:p>
        </p:txBody>
      </p:sp>
      <p:sp>
        <p:nvSpPr>
          <p:cNvPr id="72" name="Google Shape;877;p35">
            <a:extLst>
              <a:ext uri="{FF2B5EF4-FFF2-40B4-BE49-F238E27FC236}">
                <a16:creationId xmlns:a16="http://schemas.microsoft.com/office/drawing/2014/main" id="{D5C3CA0B-5DAA-4FCB-A3DA-79DDB7E47DF3}"/>
              </a:ext>
            </a:extLst>
          </p:cNvPr>
          <p:cNvSpPr txBox="1">
            <a:spLocks/>
          </p:cNvSpPr>
          <p:nvPr/>
        </p:nvSpPr>
        <p:spPr>
          <a:xfrm>
            <a:off x="267582" y="1242117"/>
            <a:ext cx="8571617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Aplicatia KSR-500 (</a:t>
            </a:r>
            <a:r>
              <a:rPr lang="en-US" dirty="0" err="1"/>
              <a:t>JavaSynth</a:t>
            </a:r>
            <a:r>
              <a:rPr lang="en-US" dirty="0"/>
              <a:t> Reactor) este o </a:t>
            </a:r>
            <a:r>
              <a:rPr lang="en-US" dirty="0" err="1"/>
              <a:t>prezentare</a:t>
            </a:r>
            <a:r>
              <a:rPr lang="en-US" dirty="0"/>
              <a:t> a </a:t>
            </a:r>
            <a:r>
              <a:rPr lang="en-US" dirty="0" err="1"/>
              <a:t>capacitatilor</a:t>
            </a:r>
            <a:r>
              <a:rPr lang="en-US" dirty="0"/>
              <a:t> JavaScript React library si Tone.js.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Este un </a:t>
            </a:r>
            <a:r>
              <a:rPr lang="en-US" dirty="0" err="1"/>
              <a:t>exercitiu</a:t>
            </a:r>
            <a:r>
              <a:rPr lang="en-US" dirty="0"/>
              <a:t> </a:t>
            </a:r>
            <a:r>
              <a:rPr lang="en-US" dirty="0" err="1"/>
              <a:t>tehnic</a:t>
            </a:r>
            <a:r>
              <a:rPr lang="en-US" dirty="0"/>
              <a:t>, </a:t>
            </a:r>
            <a:r>
              <a:rPr lang="en-US" dirty="0" err="1"/>
              <a:t>menit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exploreze</a:t>
            </a:r>
            <a:r>
              <a:rPr lang="en-US" dirty="0"/>
              <a:t> </a:t>
            </a:r>
            <a:r>
              <a:rPr lang="en-US" dirty="0" err="1"/>
              <a:t>tehnologiile</a:t>
            </a:r>
            <a:r>
              <a:rPr lang="en-US" dirty="0"/>
              <a:t> mai sus </a:t>
            </a:r>
            <a:r>
              <a:rPr lang="en-US" dirty="0" err="1"/>
              <a:t>mentionate</a:t>
            </a:r>
            <a:r>
              <a:rPr lang="en-US" dirty="0"/>
              <a:t>, care mai </a:t>
            </a:r>
            <a:r>
              <a:rPr lang="en-US" dirty="0" err="1"/>
              <a:t>tarziu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fie </a:t>
            </a:r>
            <a:r>
              <a:rPr lang="en-US" dirty="0" err="1"/>
              <a:t>dezvoltat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en-US" dirty="0"/>
              <a:t>-o </a:t>
            </a:r>
            <a:r>
              <a:rPr lang="en-US" dirty="0" err="1"/>
              <a:t>aplicatie</a:t>
            </a:r>
            <a:r>
              <a:rPr lang="en-US" dirty="0"/>
              <a:t> DAW (Digital Audio Workstation) pentru </a:t>
            </a:r>
            <a:r>
              <a:rPr lang="en-US" dirty="0" err="1"/>
              <a:t>utilizatori</a:t>
            </a:r>
            <a:r>
              <a:rPr lang="en-US" dirty="0"/>
              <a:t>.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Link </a:t>
            </a:r>
            <a:r>
              <a:rPr lang="en-US" dirty="0" err="1"/>
              <a:t>aplicatie</a:t>
            </a:r>
            <a:r>
              <a:rPr lang="en-US" dirty="0"/>
              <a:t>: </a:t>
            </a:r>
            <a:r>
              <a:rPr lang="en-US" dirty="0">
                <a:hlinkClick r:id="rId6"/>
              </a:rPr>
              <a:t>KSR-500 (react-</a:t>
            </a:r>
            <a:r>
              <a:rPr lang="en-US" dirty="0" err="1">
                <a:hlinkClick r:id="rId6"/>
              </a:rPr>
              <a:t>synth.netlify.app</a:t>
            </a:r>
            <a:r>
              <a:rPr lang="en-US" dirty="0">
                <a:hlinkClick r:id="rId6"/>
              </a:rPr>
              <a:t>)</a:t>
            </a:r>
            <a:endParaRPr lang="en-US" dirty="0"/>
          </a:p>
          <a:p>
            <a:pPr marL="0" indent="0"/>
            <a:r>
              <a:rPr lang="en-US" dirty="0"/>
              <a:t>Link GitHub: </a:t>
            </a:r>
            <a:r>
              <a:rPr lang="en-US" dirty="0">
                <a:hlinkClick r:id="rId7"/>
              </a:rPr>
              <a:t>kaiser899/react-synth (github.com)</a:t>
            </a:r>
            <a:endParaRPr lang="en-US" dirty="0"/>
          </a:p>
          <a:p>
            <a:pPr marL="0" indent="0"/>
            <a:r>
              <a:rPr lang="en-US" dirty="0" err="1"/>
              <a:t>Realizat</a:t>
            </a:r>
            <a:r>
              <a:rPr lang="en-US" dirty="0"/>
              <a:t> de: Stamate Cezar Ionel</a:t>
            </a:r>
          </a:p>
          <a:p>
            <a:pPr marL="0" indent="0"/>
            <a:r>
              <a:rPr lang="en-US" dirty="0"/>
              <a:t>Sub </a:t>
            </a:r>
            <a:r>
              <a:rPr lang="en-US" dirty="0" err="1"/>
              <a:t>indrumarea</a:t>
            </a:r>
            <a:r>
              <a:rPr lang="en-US" dirty="0"/>
              <a:t>: Cristian </a:t>
            </a:r>
            <a:r>
              <a:rPr lang="en-US" dirty="0" err="1"/>
              <a:t>Scarlat</a:t>
            </a:r>
            <a:r>
              <a:rPr lang="en-US" dirty="0"/>
              <a:t> (SDA Academy)</a:t>
            </a:r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286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B689F9-FB71-47A9-A392-2DE09DDFF26F}"/>
              </a:ext>
            </a:extLst>
          </p:cNvPr>
          <p:cNvSpPr/>
          <p:nvPr/>
        </p:nvSpPr>
        <p:spPr>
          <a:xfrm>
            <a:off x="1341120" y="3665220"/>
            <a:ext cx="693420" cy="2361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4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5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42" name="Google Shape;942;p36"/>
          <p:cNvSpPr txBox="1">
            <a:spLocks noGrp="1"/>
          </p:cNvSpPr>
          <p:nvPr>
            <p:ph type="title"/>
          </p:nvPr>
        </p:nvSpPr>
        <p:spPr>
          <a:xfrm>
            <a:off x="2391125" y="539400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Prezentare si Obiectiv</a:t>
            </a:r>
            <a:endParaRPr dirty="0"/>
          </a:p>
        </p:txBody>
      </p:sp>
      <p:sp>
        <p:nvSpPr>
          <p:cNvPr id="72" name="Google Shape;877;p35">
            <a:extLst>
              <a:ext uri="{FF2B5EF4-FFF2-40B4-BE49-F238E27FC236}">
                <a16:creationId xmlns:a16="http://schemas.microsoft.com/office/drawing/2014/main" id="{D5C3CA0B-5DAA-4FCB-A3DA-79DDB7E47DF3}"/>
              </a:ext>
            </a:extLst>
          </p:cNvPr>
          <p:cNvSpPr txBox="1">
            <a:spLocks/>
          </p:cNvSpPr>
          <p:nvPr/>
        </p:nvSpPr>
        <p:spPr>
          <a:xfrm>
            <a:off x="267582" y="1242117"/>
            <a:ext cx="8571617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b="1" dirty="0" err="1">
                <a:solidFill>
                  <a:srgbClr val="D5F979"/>
                </a:solidFill>
              </a:rPr>
              <a:t>Structura</a:t>
            </a:r>
            <a:r>
              <a:rPr lang="en-US" b="1" dirty="0">
                <a:solidFill>
                  <a:srgbClr val="D5F979"/>
                </a:solidFill>
              </a:rPr>
              <a:t> aplicatiei: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BFE075D-CAB1-4DD4-9B92-C337BBB1B6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0622" y="1142600"/>
            <a:ext cx="6967537" cy="398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154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41"/>
          <p:cNvSpPr/>
          <p:nvPr/>
        </p:nvSpPr>
        <p:spPr>
          <a:xfrm>
            <a:off x="3873169" y="1417134"/>
            <a:ext cx="1464000" cy="14640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title"/>
          </p:nvPr>
        </p:nvSpPr>
        <p:spPr>
          <a:xfrm>
            <a:off x="1978806" y="2881134"/>
            <a:ext cx="575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Tehnologii utilizate</a:t>
            </a:r>
            <a:endParaRPr dirty="0"/>
          </a:p>
        </p:txBody>
      </p:sp>
      <p:sp>
        <p:nvSpPr>
          <p:cNvPr id="1146" name="Google Shape;1146;p41"/>
          <p:cNvSpPr txBox="1">
            <a:spLocks noGrp="1"/>
          </p:cNvSpPr>
          <p:nvPr>
            <p:ph type="title" idx="2"/>
          </p:nvPr>
        </p:nvSpPr>
        <p:spPr>
          <a:xfrm>
            <a:off x="3873169" y="1728234"/>
            <a:ext cx="146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4901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4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5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Google Shape;942;p36">
            <a:extLst>
              <a:ext uri="{FF2B5EF4-FFF2-40B4-BE49-F238E27FC236}">
                <a16:creationId xmlns:a16="http://schemas.microsoft.com/office/drawing/2014/main" id="{8E60D942-EE34-4507-B321-4BBBC5DE9E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91125" y="539400"/>
            <a:ext cx="581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Tehnologii utilizate</a:t>
            </a:r>
            <a:endParaRPr dirty="0"/>
          </a:p>
        </p:txBody>
      </p:sp>
      <p:sp>
        <p:nvSpPr>
          <p:cNvPr id="12" name="Google Shape;877;p35">
            <a:extLst>
              <a:ext uri="{FF2B5EF4-FFF2-40B4-BE49-F238E27FC236}">
                <a16:creationId xmlns:a16="http://schemas.microsoft.com/office/drawing/2014/main" id="{C7E7FC42-7C84-48B5-B491-EBA503B789DD}"/>
              </a:ext>
            </a:extLst>
          </p:cNvPr>
          <p:cNvSpPr txBox="1">
            <a:spLocks/>
          </p:cNvSpPr>
          <p:nvPr/>
        </p:nvSpPr>
        <p:spPr>
          <a:xfrm>
            <a:off x="267583" y="1242117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Aplicatia este construita folosind limbaj HTML, CSS, Javascript in libraria React.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Dependente: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react : v17.0.2 (</a:t>
            </a:r>
            <a:r>
              <a:rPr lang="en-US" dirty="0">
                <a:hlinkClick r:id="rId6"/>
              </a:rPr>
              <a:t>react - </a:t>
            </a:r>
            <a:r>
              <a:rPr lang="en-US" dirty="0" err="1">
                <a:hlinkClick r:id="rId6"/>
              </a:rPr>
              <a:t>npm</a:t>
            </a:r>
            <a:r>
              <a:rPr lang="en-US" dirty="0">
                <a:hlinkClick r:id="rId6"/>
              </a:rPr>
              <a:t> (npmjs.com)</a:t>
            </a:r>
            <a:r>
              <a:rPr lang="en-US" dirty="0"/>
              <a:t>) MIT license</a:t>
            </a:r>
          </a:p>
          <a:p>
            <a:pPr marL="0" indent="0"/>
            <a:r>
              <a:rPr lang="en-US" dirty="0"/>
              <a:t>	utilizat pentru construirea unei aplicatii single-page.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bootstrap: v5.1.3 (</a:t>
            </a:r>
            <a:r>
              <a:rPr lang="en-US" dirty="0">
                <a:hlinkClick r:id="rId7"/>
              </a:rPr>
              <a:t>bootstrap - </a:t>
            </a:r>
            <a:r>
              <a:rPr lang="en-US" dirty="0" err="1">
                <a:hlinkClick r:id="rId7"/>
              </a:rPr>
              <a:t>npm</a:t>
            </a:r>
            <a:r>
              <a:rPr lang="en-US" dirty="0">
                <a:hlinkClick r:id="rId7"/>
              </a:rPr>
              <a:t> (npmjs.com)</a:t>
            </a:r>
            <a:r>
              <a:rPr lang="en-US" dirty="0"/>
              <a:t>) MIT license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react-bootstrap: v2.0.3 (</a:t>
            </a:r>
            <a:r>
              <a:rPr lang="en-US" dirty="0">
                <a:hlinkClick r:id="rId8"/>
              </a:rPr>
              <a:t>react-bootstrap - </a:t>
            </a:r>
            <a:r>
              <a:rPr lang="en-US" dirty="0" err="1">
                <a:hlinkClick r:id="rId8"/>
              </a:rPr>
              <a:t>npm</a:t>
            </a:r>
            <a:r>
              <a:rPr lang="en-US" dirty="0">
                <a:hlinkClick r:id="rId8"/>
              </a:rPr>
              <a:t> (npmjs.com)</a:t>
            </a:r>
            <a:r>
              <a:rPr lang="en-US" dirty="0"/>
              <a:t>) MIT license</a:t>
            </a:r>
          </a:p>
          <a:p>
            <a:pPr marL="0" indent="0"/>
            <a:r>
              <a:rPr lang="en-US" dirty="0"/>
              <a:t> 	utilizate pentru crearea interfetei de tip grid.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react-piano: v3.1.3 (</a:t>
            </a:r>
            <a:r>
              <a:rPr lang="en-US" dirty="0">
                <a:hlinkClick r:id="rId9"/>
              </a:rPr>
              <a:t>react-piano - </a:t>
            </a:r>
            <a:r>
              <a:rPr lang="en-US" dirty="0" err="1">
                <a:hlinkClick r:id="rId9"/>
              </a:rPr>
              <a:t>npm</a:t>
            </a:r>
            <a:r>
              <a:rPr lang="en-US" dirty="0">
                <a:hlinkClick r:id="rId9"/>
              </a:rPr>
              <a:t> (npmjs.com)</a:t>
            </a:r>
            <a:r>
              <a:rPr lang="en-US" dirty="0"/>
              <a:t>) MIT license</a:t>
            </a:r>
          </a:p>
          <a:p>
            <a:pPr marL="0" indent="0"/>
            <a:r>
              <a:rPr lang="en-US" dirty="0"/>
              <a:t>	utilizat pentru implementarea unei claviaturi interactive.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tone : v14.7.77 (</a:t>
            </a:r>
            <a:r>
              <a:rPr lang="en-US" dirty="0">
                <a:hlinkClick r:id="rId10"/>
              </a:rPr>
              <a:t>tone - </a:t>
            </a:r>
            <a:r>
              <a:rPr lang="en-US" dirty="0" err="1">
                <a:hlinkClick r:id="rId10"/>
              </a:rPr>
              <a:t>npm</a:t>
            </a:r>
            <a:r>
              <a:rPr lang="en-US" dirty="0">
                <a:hlinkClick r:id="rId10"/>
              </a:rPr>
              <a:t> (npmjs.com)</a:t>
            </a:r>
            <a:r>
              <a:rPr lang="en-US" dirty="0"/>
              <a:t>) MIT license</a:t>
            </a:r>
          </a:p>
          <a:p>
            <a:pPr marL="0" indent="0"/>
            <a:r>
              <a:rPr lang="en-US" dirty="0"/>
              <a:t>	utilizat pentru implementarea interfetei interactive Web Audio.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Software si tool-uri folosite: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Node.js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Visual Studio Code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Adobe Photoshop</a:t>
            </a:r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476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41"/>
          <p:cNvSpPr/>
          <p:nvPr/>
        </p:nvSpPr>
        <p:spPr>
          <a:xfrm>
            <a:off x="3873169" y="1417134"/>
            <a:ext cx="1464000" cy="1464000"/>
          </a:xfrm>
          <a:prstGeom prst="ellipse">
            <a:avLst/>
          </a:prstGeom>
          <a:gradFill>
            <a:gsLst>
              <a:gs pos="0">
                <a:srgbClr val="DDFFB2"/>
              </a:gs>
              <a:gs pos="50000">
                <a:srgbClr val="D5F979"/>
              </a:gs>
              <a:gs pos="100000">
                <a:srgbClr val="A9F5B4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title"/>
          </p:nvPr>
        </p:nvSpPr>
        <p:spPr>
          <a:xfrm>
            <a:off x="1978805" y="2881134"/>
            <a:ext cx="602391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Functionalitati </a:t>
            </a:r>
            <a:r>
              <a:rPr lang="en-US" dirty="0" err="1"/>
              <a:t>curente</a:t>
            </a:r>
            <a:endParaRPr lang="en-US" dirty="0"/>
          </a:p>
        </p:txBody>
      </p:sp>
      <p:sp>
        <p:nvSpPr>
          <p:cNvPr id="1146" name="Google Shape;1146;p41"/>
          <p:cNvSpPr txBox="1">
            <a:spLocks noGrp="1"/>
          </p:cNvSpPr>
          <p:nvPr>
            <p:ph type="title" idx="2"/>
          </p:nvPr>
        </p:nvSpPr>
        <p:spPr>
          <a:xfrm>
            <a:off x="3873169" y="1728234"/>
            <a:ext cx="146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5462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598DB3C6-A642-4131-A943-1A22B1ABF8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6162"/>
          <a:stretch/>
        </p:blipFill>
        <p:spPr>
          <a:xfrm>
            <a:off x="-2358" y="234601"/>
            <a:ext cx="2170364" cy="911197"/>
          </a:xfrm>
          <a:prstGeom prst="rect">
            <a:avLst/>
          </a:prstGeom>
        </p:spPr>
      </p:pic>
      <p:sp>
        <p:nvSpPr>
          <p:cNvPr id="923" name="Google Shape;923;p36"/>
          <p:cNvSpPr/>
          <p:nvPr/>
        </p:nvSpPr>
        <p:spPr>
          <a:xfrm>
            <a:off x="141854" y="362256"/>
            <a:ext cx="251459" cy="201169"/>
          </a:xfrm>
          <a:custGeom>
            <a:avLst/>
            <a:gdLst/>
            <a:ahLst/>
            <a:cxnLst/>
            <a:rect l="l" t="t" r="r" b="b"/>
            <a:pathLst>
              <a:path w="2392" h="1972" extrusionOk="0">
                <a:moveTo>
                  <a:pt x="1196" y="196"/>
                </a:moveTo>
                <a:lnTo>
                  <a:pt x="2017" y="964"/>
                </a:lnTo>
                <a:lnTo>
                  <a:pt x="1883" y="964"/>
                </a:lnTo>
                <a:lnTo>
                  <a:pt x="1883" y="1829"/>
                </a:lnTo>
                <a:lnTo>
                  <a:pt x="1410" y="1829"/>
                </a:lnTo>
                <a:lnTo>
                  <a:pt x="1410" y="1187"/>
                </a:lnTo>
                <a:lnTo>
                  <a:pt x="964" y="1187"/>
                </a:lnTo>
                <a:lnTo>
                  <a:pt x="964" y="1829"/>
                </a:lnTo>
                <a:lnTo>
                  <a:pt x="509" y="1829"/>
                </a:lnTo>
                <a:lnTo>
                  <a:pt x="509" y="964"/>
                </a:lnTo>
                <a:lnTo>
                  <a:pt x="375" y="964"/>
                </a:lnTo>
                <a:lnTo>
                  <a:pt x="1196" y="196"/>
                </a:lnTo>
                <a:close/>
                <a:moveTo>
                  <a:pt x="1196" y="0"/>
                </a:moveTo>
                <a:lnTo>
                  <a:pt x="1" y="1115"/>
                </a:lnTo>
                <a:lnTo>
                  <a:pt x="366" y="1115"/>
                </a:lnTo>
                <a:lnTo>
                  <a:pt x="366" y="1972"/>
                </a:lnTo>
                <a:lnTo>
                  <a:pt x="1107" y="1972"/>
                </a:lnTo>
                <a:lnTo>
                  <a:pt x="1107" y="1329"/>
                </a:lnTo>
                <a:lnTo>
                  <a:pt x="1259" y="1329"/>
                </a:lnTo>
                <a:lnTo>
                  <a:pt x="1259" y="1972"/>
                </a:lnTo>
                <a:lnTo>
                  <a:pt x="2026" y="1972"/>
                </a:lnTo>
                <a:lnTo>
                  <a:pt x="2026" y="1115"/>
                </a:lnTo>
                <a:lnTo>
                  <a:pt x="2392" y="1115"/>
                </a:lnTo>
                <a:lnTo>
                  <a:pt x="11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>
            <a:hlinkClick r:id="rId4" action="ppaction://hlinksldjump"/>
          </p:cNvPr>
          <p:cNvSpPr txBox="1"/>
          <p:nvPr/>
        </p:nvSpPr>
        <p:spPr>
          <a:xfrm>
            <a:off x="420879" y="751575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CUPRINS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930" name="Google Shape;930;p36"/>
          <p:cNvCxnSpPr/>
          <p:nvPr/>
        </p:nvCxnSpPr>
        <p:spPr>
          <a:xfrm rot="10800000">
            <a:off x="75" y="688600"/>
            <a:ext cx="2168100" cy="0"/>
          </a:xfrm>
          <a:prstGeom prst="straightConnector1">
            <a:avLst/>
          </a:prstGeom>
          <a:noFill/>
          <a:ln w="19050" cap="flat" cmpd="sng">
            <a:solidFill>
              <a:srgbClr val="17162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6" name="Google Shape;936;p36"/>
          <p:cNvSpPr/>
          <p:nvPr/>
        </p:nvSpPr>
        <p:spPr>
          <a:xfrm>
            <a:off x="161966" y="797362"/>
            <a:ext cx="211236" cy="239677"/>
          </a:xfrm>
          <a:custGeom>
            <a:avLst/>
            <a:gdLst/>
            <a:ahLst/>
            <a:cxnLst/>
            <a:rect l="l" t="t" r="r" b="b"/>
            <a:pathLst>
              <a:path w="10491" h="11905" extrusionOk="0">
                <a:moveTo>
                  <a:pt x="9795" y="874"/>
                </a:moveTo>
                <a:lnTo>
                  <a:pt x="9795" y="2944"/>
                </a:lnTo>
                <a:lnTo>
                  <a:pt x="4219" y="4184"/>
                </a:lnTo>
                <a:lnTo>
                  <a:pt x="4219" y="2114"/>
                </a:lnTo>
                <a:lnTo>
                  <a:pt x="9795" y="874"/>
                </a:lnTo>
                <a:close/>
                <a:moveTo>
                  <a:pt x="8394" y="7021"/>
                </a:moveTo>
                <a:cubicBezTo>
                  <a:pt x="9161" y="7021"/>
                  <a:pt x="9786" y="7645"/>
                  <a:pt x="9786" y="8422"/>
                </a:cubicBezTo>
                <a:cubicBezTo>
                  <a:pt x="9786" y="9189"/>
                  <a:pt x="9161" y="9813"/>
                  <a:pt x="8394" y="9813"/>
                </a:cubicBezTo>
                <a:cubicBezTo>
                  <a:pt x="7618" y="9813"/>
                  <a:pt x="6994" y="9189"/>
                  <a:pt x="6994" y="8422"/>
                </a:cubicBezTo>
                <a:cubicBezTo>
                  <a:pt x="6994" y="7645"/>
                  <a:pt x="7618" y="7021"/>
                  <a:pt x="8394" y="7021"/>
                </a:cubicBezTo>
                <a:close/>
                <a:moveTo>
                  <a:pt x="2114" y="8422"/>
                </a:moveTo>
                <a:cubicBezTo>
                  <a:pt x="2881" y="8422"/>
                  <a:pt x="3506" y="9046"/>
                  <a:pt x="3506" y="9813"/>
                </a:cubicBezTo>
                <a:cubicBezTo>
                  <a:pt x="3506" y="10580"/>
                  <a:pt x="2881" y="11205"/>
                  <a:pt x="2114" y="11205"/>
                </a:cubicBezTo>
                <a:cubicBezTo>
                  <a:pt x="1347" y="11205"/>
                  <a:pt x="722" y="10580"/>
                  <a:pt x="722" y="9813"/>
                </a:cubicBezTo>
                <a:cubicBezTo>
                  <a:pt x="722" y="9046"/>
                  <a:pt x="1347" y="8422"/>
                  <a:pt x="2114" y="8422"/>
                </a:cubicBezTo>
                <a:close/>
                <a:moveTo>
                  <a:pt x="10491" y="0"/>
                </a:moveTo>
                <a:lnTo>
                  <a:pt x="3514" y="1552"/>
                </a:lnTo>
                <a:lnTo>
                  <a:pt x="3514" y="8252"/>
                </a:lnTo>
                <a:cubicBezTo>
                  <a:pt x="3145" y="7924"/>
                  <a:pt x="2657" y="7723"/>
                  <a:pt x="2124" y="7723"/>
                </a:cubicBezTo>
                <a:cubicBezTo>
                  <a:pt x="2091" y="7723"/>
                  <a:pt x="2058" y="7724"/>
                  <a:pt x="2025" y="7726"/>
                </a:cubicBezTo>
                <a:cubicBezTo>
                  <a:pt x="936" y="7770"/>
                  <a:pt x="62" y="8662"/>
                  <a:pt x="35" y="9751"/>
                </a:cubicBezTo>
                <a:cubicBezTo>
                  <a:pt x="1" y="10932"/>
                  <a:pt x="949" y="11904"/>
                  <a:pt x="2116" y="11904"/>
                </a:cubicBezTo>
                <a:cubicBezTo>
                  <a:pt x="2156" y="11904"/>
                  <a:pt x="2197" y="11903"/>
                  <a:pt x="2239" y="11901"/>
                </a:cubicBezTo>
                <a:cubicBezTo>
                  <a:pt x="3354" y="11838"/>
                  <a:pt x="4219" y="10902"/>
                  <a:pt x="4219" y="9786"/>
                </a:cubicBezTo>
                <a:lnTo>
                  <a:pt x="4219" y="4898"/>
                </a:lnTo>
                <a:lnTo>
                  <a:pt x="9795" y="3658"/>
                </a:lnTo>
                <a:lnTo>
                  <a:pt x="9795" y="6860"/>
                </a:lnTo>
                <a:cubicBezTo>
                  <a:pt x="9425" y="6524"/>
                  <a:pt x="8937" y="6323"/>
                  <a:pt x="8404" y="6323"/>
                </a:cubicBezTo>
                <a:cubicBezTo>
                  <a:pt x="8371" y="6323"/>
                  <a:pt x="8338" y="6324"/>
                  <a:pt x="8305" y="6325"/>
                </a:cubicBezTo>
                <a:cubicBezTo>
                  <a:pt x="7217" y="6379"/>
                  <a:pt x="6342" y="7271"/>
                  <a:pt x="6307" y="8359"/>
                </a:cubicBezTo>
                <a:cubicBezTo>
                  <a:pt x="6272" y="9545"/>
                  <a:pt x="7228" y="10512"/>
                  <a:pt x="8409" y="10512"/>
                </a:cubicBezTo>
                <a:cubicBezTo>
                  <a:pt x="8445" y="10512"/>
                  <a:pt x="8482" y="10511"/>
                  <a:pt x="8519" y="10509"/>
                </a:cubicBezTo>
                <a:cubicBezTo>
                  <a:pt x="9625" y="10447"/>
                  <a:pt x="10491" y="9510"/>
                  <a:pt x="10491" y="8395"/>
                </a:cubicBezTo>
                <a:lnTo>
                  <a:pt x="104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>
            <a:hlinkClick r:id="rId5" action="ppaction://hlinksldjump"/>
          </p:cNvPr>
          <p:cNvSpPr txBox="1"/>
          <p:nvPr/>
        </p:nvSpPr>
        <p:spPr>
          <a:xfrm>
            <a:off x="420879" y="298293"/>
            <a:ext cx="1899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</a:rPr>
              <a:t>PAGINA PRINCIPALA</a:t>
            </a:r>
            <a:endParaRPr sz="11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942;p36">
            <a:extLst>
              <a:ext uri="{FF2B5EF4-FFF2-40B4-BE49-F238E27FC236}">
                <a16:creationId xmlns:a16="http://schemas.microsoft.com/office/drawing/2014/main" id="{0055BD80-B743-4E57-8127-47A632EBE104}"/>
              </a:ext>
            </a:extLst>
          </p:cNvPr>
          <p:cNvSpPr txBox="1">
            <a:spLocks/>
          </p:cNvSpPr>
          <p:nvPr/>
        </p:nvSpPr>
        <p:spPr>
          <a:xfrm>
            <a:off x="2391125" y="539400"/>
            <a:ext cx="581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sz="2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/>
              <a:t>Functionalitati curente</a:t>
            </a:r>
            <a:endParaRPr lang="en-US" dirty="0"/>
          </a:p>
        </p:txBody>
      </p:sp>
      <p:sp>
        <p:nvSpPr>
          <p:cNvPr id="15" name="Google Shape;877;p35">
            <a:extLst>
              <a:ext uri="{FF2B5EF4-FFF2-40B4-BE49-F238E27FC236}">
                <a16:creationId xmlns:a16="http://schemas.microsoft.com/office/drawing/2014/main" id="{9B1F9927-B133-49D8-8798-87CD82DF1BE8}"/>
              </a:ext>
            </a:extLst>
          </p:cNvPr>
          <p:cNvSpPr txBox="1">
            <a:spLocks/>
          </p:cNvSpPr>
          <p:nvPr/>
        </p:nvSpPr>
        <p:spPr>
          <a:xfrm>
            <a:off x="373202" y="1236282"/>
            <a:ext cx="6666991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2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Aplicatia se poate </a:t>
            </a:r>
            <a:r>
              <a:rPr lang="en-US" dirty="0" err="1"/>
              <a:t>accesa</a:t>
            </a:r>
            <a:r>
              <a:rPr lang="en-US" dirty="0"/>
              <a:t> folosind URL-ul </a:t>
            </a:r>
            <a:r>
              <a:rPr lang="en-US" dirty="0">
                <a:hlinkClick r:id="rId6"/>
              </a:rPr>
              <a:t>KSR-500 (react-</a:t>
            </a:r>
            <a:r>
              <a:rPr lang="en-US" dirty="0" err="1">
                <a:hlinkClick r:id="rId6"/>
              </a:rPr>
              <a:t>synth.netlify.app</a:t>
            </a:r>
            <a:r>
              <a:rPr lang="en-US" dirty="0">
                <a:hlinkClick r:id="rId6"/>
              </a:rPr>
              <a:t>)</a:t>
            </a:r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In splash screen-ul aplicatii se pot </a:t>
            </a:r>
            <a:r>
              <a:rPr lang="en-US" dirty="0" err="1"/>
              <a:t>gasi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un screenshot al aplicatiei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un </a:t>
            </a:r>
            <a:r>
              <a:rPr lang="en-US" dirty="0" err="1"/>
              <a:t>buton</a:t>
            </a:r>
            <a:r>
              <a:rPr lang="en-US" dirty="0"/>
              <a:t> de </a:t>
            </a:r>
            <a:r>
              <a:rPr lang="en-US" dirty="0" err="1"/>
              <a:t>activare</a:t>
            </a:r>
            <a:r>
              <a:rPr lang="en-US" dirty="0"/>
              <a:t> cu </a:t>
            </a:r>
            <a:r>
              <a:rPr lang="en-US" dirty="0" err="1"/>
              <a:t>eticheta</a:t>
            </a:r>
            <a:r>
              <a:rPr lang="en-US" dirty="0"/>
              <a:t> “Start Playing”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 </a:t>
            </a:r>
            <a:r>
              <a:rPr lang="en-US" dirty="0" err="1"/>
              <a:t>scurta</a:t>
            </a:r>
            <a:r>
              <a:rPr lang="en-US" dirty="0"/>
              <a:t> </a:t>
            </a:r>
            <a:r>
              <a:rPr lang="en-US" dirty="0" err="1"/>
              <a:t>descriere</a:t>
            </a:r>
            <a:r>
              <a:rPr lang="en-US" dirty="0"/>
              <a:t> a aplicatiei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link catre </a:t>
            </a:r>
            <a:r>
              <a:rPr lang="en-US" dirty="0" err="1"/>
              <a:t>pagina</a:t>
            </a:r>
            <a:r>
              <a:rPr lang="en-US" dirty="0"/>
              <a:t> de GitHub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/>
            <a:r>
              <a:rPr lang="en-US" dirty="0"/>
              <a:t>Splash Screen-ul este </a:t>
            </a:r>
            <a:r>
              <a:rPr lang="en-US" dirty="0" err="1"/>
              <a:t>necesar</a:t>
            </a:r>
            <a:r>
              <a:rPr lang="en-US" dirty="0"/>
              <a:t>, </a:t>
            </a:r>
            <a:r>
              <a:rPr lang="en-US" dirty="0" err="1"/>
              <a:t>datorita</a:t>
            </a:r>
            <a:r>
              <a:rPr lang="en-US" dirty="0"/>
              <a:t> </a:t>
            </a:r>
            <a:r>
              <a:rPr lang="en-US" dirty="0" err="1"/>
              <a:t>particularitatilor</a:t>
            </a:r>
            <a:r>
              <a:rPr lang="en-US" dirty="0"/>
              <a:t> Web Audio, care </a:t>
            </a:r>
            <a:r>
              <a:rPr lang="en-US" dirty="0" err="1"/>
              <a:t>necesita</a:t>
            </a:r>
            <a:r>
              <a:rPr lang="en-US" dirty="0"/>
              <a:t> </a:t>
            </a:r>
            <a:r>
              <a:rPr lang="en-US" dirty="0" err="1"/>
              <a:t>activarea</a:t>
            </a:r>
            <a:r>
              <a:rPr lang="en-US" dirty="0"/>
              <a:t> </a:t>
            </a:r>
            <a:r>
              <a:rPr lang="en-US" dirty="0" err="1"/>
              <a:t>manuala</a:t>
            </a:r>
            <a:r>
              <a:rPr lang="en-US" dirty="0"/>
              <a:t> a </a:t>
            </a:r>
            <a:r>
              <a:rPr lang="en-US" dirty="0" err="1"/>
              <a:t>contextului</a:t>
            </a:r>
            <a:r>
              <a:rPr lang="en-US" dirty="0"/>
              <a:t> audio </a:t>
            </a:r>
            <a:r>
              <a:rPr lang="en-US" dirty="0" err="1"/>
              <a:t>inainte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r>
              <a:rPr lang="en-US" dirty="0"/>
              <a:t>.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La </a:t>
            </a:r>
            <a:r>
              <a:rPr lang="en-US" dirty="0" err="1"/>
              <a:t>incarcarea</a:t>
            </a:r>
            <a:r>
              <a:rPr lang="en-US" dirty="0"/>
              <a:t> paginii home.jsx, se va </a:t>
            </a:r>
            <a:r>
              <a:rPr lang="en-US" dirty="0" err="1"/>
              <a:t>verifica</a:t>
            </a:r>
            <a:r>
              <a:rPr lang="en-US" dirty="0"/>
              <a:t> state-ul </a:t>
            </a:r>
            <a:r>
              <a:rPr lang="en-US" i="1" dirty="0"/>
              <a:t>started.</a:t>
            </a:r>
          </a:p>
          <a:p>
            <a:pPr marL="0" indent="0"/>
            <a:r>
              <a:rPr lang="en-US" dirty="0"/>
              <a:t>Daca </a:t>
            </a:r>
            <a:r>
              <a:rPr lang="en-US" dirty="0" err="1"/>
              <a:t>acesta</a:t>
            </a:r>
            <a:r>
              <a:rPr lang="en-US" dirty="0"/>
              <a:t> este false (0), </a:t>
            </a:r>
            <a:r>
              <a:rPr lang="en-US" dirty="0" err="1"/>
              <a:t>atunci</a:t>
            </a:r>
            <a:r>
              <a:rPr lang="en-US" dirty="0"/>
              <a:t> se va </a:t>
            </a:r>
            <a:r>
              <a:rPr lang="en-US" dirty="0" err="1"/>
              <a:t>afisa</a:t>
            </a:r>
            <a:r>
              <a:rPr lang="en-US" dirty="0"/>
              <a:t> splash screen-ul.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01310D0-BEC5-4706-A82E-4C5A46282D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879" y="3782861"/>
            <a:ext cx="4477508" cy="134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737949"/>
      </p:ext>
    </p:extLst>
  </p:cSld>
  <p:clrMapOvr>
    <a:masterClrMapping/>
  </p:clrMapOvr>
</p:sld>
</file>

<file path=ppt/theme/theme1.xml><?xml version="1.0" encoding="utf-8"?>
<a:theme xmlns:a="http://schemas.openxmlformats.org/drawingml/2006/main" name="Music App Interface Pitch Deck by Slidesgo">
  <a:themeElements>
    <a:clrScheme name="Simple Light">
      <a:dk1>
        <a:srgbClr val="17162E"/>
      </a:dk1>
      <a:lt1>
        <a:srgbClr val="FFFFFF"/>
      </a:lt1>
      <a:dk2>
        <a:srgbClr val="2A2747"/>
      </a:dk2>
      <a:lt2>
        <a:srgbClr val="A9F5B4"/>
      </a:lt2>
      <a:accent1>
        <a:srgbClr val="88C591"/>
      </a:accent1>
      <a:accent2>
        <a:srgbClr val="D5F979"/>
      </a:accent2>
      <a:accent3>
        <a:srgbClr val="A9F5B4"/>
      </a:accent3>
      <a:accent4>
        <a:srgbClr val="88C591"/>
      </a:accent4>
      <a:accent5>
        <a:srgbClr val="D5F979"/>
      </a:accent5>
      <a:accent6>
        <a:srgbClr val="A9F5B4"/>
      </a:accent6>
      <a:hlink>
        <a:srgbClr val="D5F97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1327</Words>
  <Application>Microsoft Office PowerPoint</Application>
  <PresentationFormat>On-screen Show (16:9)</PresentationFormat>
  <Paragraphs>200</Paragraphs>
  <Slides>17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Poppins Light</vt:lpstr>
      <vt:lpstr>Wingdings</vt:lpstr>
      <vt:lpstr>Poppins Medium</vt:lpstr>
      <vt:lpstr>Poppins</vt:lpstr>
      <vt:lpstr>Poppins SemiBold</vt:lpstr>
      <vt:lpstr>Arial</vt:lpstr>
      <vt:lpstr>Music App Interface Pitch Deck by Slidesgo</vt:lpstr>
      <vt:lpstr>KSR-500 JavaSynth Reactor Documentatie</vt:lpstr>
      <vt:lpstr>Prezentare si Obiectiv</vt:lpstr>
      <vt:lpstr>Prezentare si Obiectiv</vt:lpstr>
      <vt:lpstr>Prezentare si Obiectiv</vt:lpstr>
      <vt:lpstr>Prezentare si Obiectiv</vt:lpstr>
      <vt:lpstr>Tehnologii utilizate</vt:lpstr>
      <vt:lpstr>Tehnologii utilizate</vt:lpstr>
      <vt:lpstr>Functionalitati curente</vt:lpstr>
      <vt:lpstr>PowerPoint Presentation</vt:lpstr>
      <vt:lpstr>Functionalitati curente</vt:lpstr>
      <vt:lpstr>Functionalitati curente</vt:lpstr>
      <vt:lpstr>Functionalitati curente</vt:lpstr>
      <vt:lpstr>Functionalitati curente</vt:lpstr>
      <vt:lpstr>Functionalitati curente</vt:lpstr>
      <vt:lpstr>Functionalitati viitoare si imbunatatiri</vt:lpstr>
      <vt:lpstr>Functionalitati viitoare si imbunatatiri</vt:lpstr>
      <vt:lpstr>MULTUMESC!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KSR-500 JavaSynth Reactor Documentatie</dc:title>
  <dc:creator>Cezar-Ionel Stamate</dc:creator>
  <cp:lastModifiedBy>Cezar-Ionel Stamate</cp:lastModifiedBy>
  <cp:revision>29</cp:revision>
  <dcterms:modified xsi:type="dcterms:W3CDTF">2022-02-20T22:29:05Z</dcterms:modified>
</cp:coreProperties>
</file>